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Lato" panose="020F0502020204030203" pitchFamily="34" charset="77"/>
      <p:regular r:id="rId32"/>
      <p:bold r:id="rId33"/>
      <p:italic r:id="rId34"/>
      <p:boldItalic r:id="rId35"/>
    </p:embeddedFont>
    <p:embeddedFont>
      <p:font typeface="Raleway" panose="020B0403030101060003" pitchFamily="34" charset="77"/>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6811F6-75FC-4861-BE7C-DCBF269066EF}">
  <a:tblStyle styleId="{786811F6-75FC-4861-BE7C-DCBF269066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77"/>
    <p:restoredTop sz="94694"/>
  </p:normalViewPr>
  <p:slideViewPr>
    <p:cSldViewPr snapToGrid="0">
      <p:cViewPr varScale="1">
        <p:scale>
          <a:sx n="156" d="100"/>
          <a:sy n="156" d="100"/>
        </p:scale>
        <p:origin x="192" y="2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bd18aa20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bd18aa20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bd18aa20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bd18aa20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bd18aa20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bd18aa20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bd18aa208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bd18aa20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7:00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bd3f23ec6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bd3f23ec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bd3f23ec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bd3f23ec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bd6ac0a4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bd6ac0a4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bd6ac0a4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bd6ac0a4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bd6ac0a4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bd6ac0a4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special list of people in Enron, during this steady and prosperous of December 1998, it seems like the type of people with the role of “employee” and “other” role in our data have a stronger presence in basically all measures here--they have a higher in- and out-degree, betweenness, eigenvector and page rank centrality than any other type of people. </a:t>
            </a:r>
            <a:endParaRPr/>
          </a:p>
          <a:p>
            <a:pPr marL="0" lvl="0" indent="0" algn="l" rtl="0">
              <a:spcBef>
                <a:spcPts val="0"/>
              </a:spcBef>
              <a:spcAft>
                <a:spcPts val="0"/>
              </a:spcAft>
              <a:buNone/>
            </a:pPr>
            <a:r>
              <a:rPr lang="en"/>
              <a:t>-For “closeness” which features distances among actors and “page rank” featuring influences (except for “other” role), there are relatively smaller differences across different types of people than the other measures, and the magnitudes are very small as well.</a:t>
            </a:r>
            <a:endParaRPr/>
          </a:p>
          <a:p>
            <a:pPr marL="0" lvl="0" indent="0" algn="l" rtl="0">
              <a:spcBef>
                <a:spcPts val="0"/>
              </a:spcBef>
              <a:spcAft>
                <a:spcPts val="0"/>
              </a:spcAft>
              <a:buNone/>
            </a:pPr>
            <a:r>
              <a:rPr lang="en"/>
              <a:t>-Note the magnitude of betweenness is very huge.</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bd6ac0a40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bd6ac0a4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-During this ”Vice president” type stands out with regard to “in-degree” and “betweenness” centrality, indicating more outgoing activities and influence to be intended on other types of people.</a:t>
            </a:r>
            <a:endParaRPr/>
          </a:p>
          <a:p>
            <a:pPr marL="0" lvl="0" indent="0" algn="l" rtl="0">
              <a:spcBef>
                <a:spcPts val="0"/>
              </a:spcBef>
              <a:spcAft>
                <a:spcPts val="0"/>
              </a:spcAft>
              <a:buNone/>
            </a:pPr>
            <a:r>
              <a:rPr lang="en"/>
              <a:t>-Compared to previous steady and prosperous time, this period of sensing the crisis in the “air” witness a even smaller closeness and page rank of those people in the list, suggesting a farther distance and influence interpersonally → people seem like to be more separated with others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bd3f23ec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bd3f23ec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bd6ac0a40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bd6ac0a4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the enormous scandal got revealed to the public and Enron finally filed for bankruptcy, the graphs of these six measures seemed something like a blend of those during the prosperous period and period right before the exposure -- “employee” and “other” types of people got a little more active and influence than the period right before the exposure, while the “President” “Vice President” type of people remained relatively active and continue playing the role of information and control brokerage.</a:t>
            </a:r>
            <a:endParaRPr/>
          </a:p>
          <a:p>
            <a:pPr marL="0" lvl="0" indent="0" algn="l" rtl="0">
              <a:spcBef>
                <a:spcPts val="0"/>
              </a:spcBef>
              <a:spcAft>
                <a:spcPts val="0"/>
              </a:spcAft>
              <a:buNone/>
            </a:pPr>
            <a:r>
              <a:rPr lang="en"/>
              <a:t>--*more: a little bit introduce to those senior management members -- they are all found guilty to a relatively bigger degree later [e.g.: Louise Kitchen (Head of Energy Trading division), other involved in serious Insider Trading,...]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bd18aa20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6bd18aa20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6bca5454df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6bca5454df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bca5454df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bca5454df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bca5454df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bca5454d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bd3f23ec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bd3f23e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6bd3f23ec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6bd3f23ec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bd3f23ec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bd3f23ec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6bca5454df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6bca5454d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bd6ac0a4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bd6ac0a4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bd3f23ec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bd3f23ec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bd18aa208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bd18aa20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bca5454df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bca5454d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bca5454df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bca5454d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bca5454df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bca5454d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ca5454df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ca5454d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bd18aa20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bd18aa20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todd-benschneider.com/2015/08/29/enron-collapse-a-case-study-in-audit-failur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jrfibonacci.wordpress.com/enron-stock-price-chart-rankin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260950" y="3463300"/>
            <a:ext cx="4206300" cy="1118700"/>
          </a:xfrm>
          <a:prstGeom prst="rect">
            <a:avLst/>
          </a:prstGeom>
        </p:spPr>
        <p:txBody>
          <a:bodyPr spcFirstLastPara="1" wrap="square" lIns="91425" tIns="91425" rIns="91425" bIns="91425" anchor="t" anchorCtr="0">
            <a:noAutofit/>
          </a:bodyPr>
          <a:lstStyle/>
          <a:p>
            <a:pPr marL="457200" lvl="0" indent="0" algn="l" rtl="0">
              <a:lnSpc>
                <a:spcPct val="115000"/>
              </a:lnSpc>
              <a:spcBef>
                <a:spcPts val="2000"/>
              </a:spcBef>
              <a:spcAft>
                <a:spcPts val="600"/>
              </a:spcAft>
              <a:buNone/>
            </a:pPr>
            <a:r>
              <a:rPr lang="en" sz="2000"/>
              <a:t>Fei Hou, Susie Bai, Sidi Liu</a:t>
            </a:r>
            <a:endParaRPr sz="2000"/>
          </a:p>
        </p:txBody>
      </p:sp>
      <p:sp>
        <p:nvSpPr>
          <p:cNvPr id="87" name="Google Shape;87;p13"/>
          <p:cNvSpPr txBox="1"/>
          <p:nvPr/>
        </p:nvSpPr>
        <p:spPr>
          <a:xfrm>
            <a:off x="1434450" y="1846600"/>
            <a:ext cx="6222900" cy="189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3200" b="1"/>
              <a:t>Enron Internal Email Network </a:t>
            </a:r>
            <a:endParaRPr sz="3200" b="1"/>
          </a:p>
          <a:p>
            <a:pPr marL="0" lvl="0" indent="0" algn="l" rtl="0">
              <a:lnSpc>
                <a:spcPct val="115000"/>
              </a:lnSpc>
              <a:spcBef>
                <a:spcPts val="2000"/>
              </a:spcBef>
              <a:spcAft>
                <a:spcPts val="600"/>
              </a:spcAft>
              <a:buNone/>
            </a:pPr>
            <a:endParaRPr sz="3200" b="1">
              <a:solidFill>
                <a:schemeClr val="dk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ctrTitle"/>
          </p:nvPr>
        </p:nvSpPr>
        <p:spPr>
          <a:xfrm>
            <a:off x="0" y="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2000 Q4</a:t>
            </a:r>
            <a:endParaRPr/>
          </a:p>
        </p:txBody>
      </p:sp>
      <p:pic>
        <p:nvPicPr>
          <p:cNvPr id="148" name="Google Shape;148;p22"/>
          <p:cNvPicPr preferRelativeResize="0"/>
          <p:nvPr/>
        </p:nvPicPr>
        <p:blipFill>
          <a:blip r:embed="rId3">
            <a:alphaModFix/>
          </a:blip>
          <a:stretch>
            <a:fillRect/>
          </a:stretch>
        </p:blipFill>
        <p:spPr>
          <a:xfrm>
            <a:off x="2265300" y="0"/>
            <a:ext cx="6878700" cy="5143500"/>
          </a:xfrm>
          <a:prstGeom prst="rect">
            <a:avLst/>
          </a:prstGeom>
          <a:noFill/>
          <a:ln>
            <a:noFill/>
          </a:ln>
        </p:spPr>
      </p:pic>
      <p:sp>
        <p:nvSpPr>
          <p:cNvPr id="149" name="Google Shape;149;p22"/>
          <p:cNvSpPr/>
          <p:nvPr/>
        </p:nvSpPr>
        <p:spPr>
          <a:xfrm>
            <a:off x="6089950" y="3538300"/>
            <a:ext cx="2784300" cy="175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6089875" y="3889775"/>
            <a:ext cx="2784300" cy="175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ctrTitle"/>
          </p:nvPr>
        </p:nvSpPr>
        <p:spPr>
          <a:xfrm>
            <a:off x="0" y="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2001 Q3</a:t>
            </a:r>
            <a:endParaRPr/>
          </a:p>
        </p:txBody>
      </p:sp>
      <p:pic>
        <p:nvPicPr>
          <p:cNvPr id="156" name="Google Shape;156;p23"/>
          <p:cNvPicPr preferRelativeResize="0"/>
          <p:nvPr/>
        </p:nvPicPr>
        <p:blipFill>
          <a:blip r:embed="rId3">
            <a:alphaModFix/>
          </a:blip>
          <a:stretch>
            <a:fillRect/>
          </a:stretch>
        </p:blipFill>
        <p:spPr>
          <a:xfrm>
            <a:off x="2221351" y="0"/>
            <a:ext cx="7069175" cy="5143499"/>
          </a:xfrm>
          <a:prstGeom prst="rect">
            <a:avLst/>
          </a:prstGeom>
          <a:noFill/>
          <a:ln>
            <a:noFill/>
          </a:ln>
        </p:spPr>
      </p:pic>
      <p:sp>
        <p:nvSpPr>
          <p:cNvPr id="157" name="Google Shape;157;p23"/>
          <p:cNvSpPr/>
          <p:nvPr/>
        </p:nvSpPr>
        <p:spPr>
          <a:xfrm>
            <a:off x="6104600" y="3473600"/>
            <a:ext cx="2872200" cy="175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6104550" y="3860475"/>
            <a:ext cx="2872200" cy="175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4"/>
          <p:cNvSpPr txBox="1">
            <a:spLocks noGrp="1"/>
          </p:cNvSpPr>
          <p:nvPr>
            <p:ph type="ctrTitle"/>
          </p:nvPr>
        </p:nvSpPr>
        <p:spPr>
          <a:xfrm>
            <a:off x="-468900" y="-278425"/>
            <a:ext cx="7688100" cy="1664700"/>
          </a:xfrm>
          <a:prstGeom prst="rect">
            <a:avLst/>
          </a:prstGeom>
        </p:spPr>
        <p:txBody>
          <a:bodyPr spcFirstLastPara="1" wrap="square" lIns="91425" tIns="91425" rIns="91425" bIns="91425" anchor="t" anchorCtr="0">
            <a:noAutofit/>
          </a:bodyPr>
          <a:lstStyle/>
          <a:p>
            <a:pPr marL="457200" lvl="0" indent="0" algn="l" rtl="0">
              <a:lnSpc>
                <a:spcPct val="115000"/>
              </a:lnSpc>
              <a:spcBef>
                <a:spcPts val="2000"/>
              </a:spcBef>
              <a:spcAft>
                <a:spcPts val="600"/>
              </a:spcAft>
              <a:buNone/>
            </a:pPr>
            <a:r>
              <a:rPr lang="en"/>
              <a:t>2001 Q4</a:t>
            </a:r>
            <a:endParaRPr/>
          </a:p>
        </p:txBody>
      </p:sp>
      <p:pic>
        <p:nvPicPr>
          <p:cNvPr id="164" name="Google Shape;164;p24"/>
          <p:cNvPicPr preferRelativeResize="0"/>
          <p:nvPr/>
        </p:nvPicPr>
        <p:blipFill>
          <a:blip r:embed="rId3">
            <a:alphaModFix/>
          </a:blip>
          <a:stretch>
            <a:fillRect/>
          </a:stretch>
        </p:blipFill>
        <p:spPr>
          <a:xfrm>
            <a:off x="2236000" y="0"/>
            <a:ext cx="6907999" cy="5143499"/>
          </a:xfrm>
          <a:prstGeom prst="rect">
            <a:avLst/>
          </a:prstGeom>
          <a:noFill/>
          <a:ln>
            <a:noFill/>
          </a:ln>
        </p:spPr>
      </p:pic>
      <p:sp>
        <p:nvSpPr>
          <p:cNvPr id="165" name="Google Shape;165;p24"/>
          <p:cNvSpPr/>
          <p:nvPr/>
        </p:nvSpPr>
        <p:spPr>
          <a:xfrm>
            <a:off x="6016675" y="3473600"/>
            <a:ext cx="2667000" cy="175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4"/>
          <p:cNvSpPr/>
          <p:nvPr/>
        </p:nvSpPr>
        <p:spPr>
          <a:xfrm>
            <a:off x="6016675" y="3845800"/>
            <a:ext cx="2667000" cy="175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ctrTitle"/>
          </p:nvPr>
        </p:nvSpPr>
        <p:spPr>
          <a:xfrm>
            <a:off x="1421450" y="4602300"/>
            <a:ext cx="40677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Before the crisis</a:t>
            </a:r>
            <a:endParaRPr sz="1400"/>
          </a:p>
        </p:txBody>
      </p:sp>
      <p:pic>
        <p:nvPicPr>
          <p:cNvPr id="172" name="Google Shape;172;p25"/>
          <p:cNvPicPr preferRelativeResize="0"/>
          <p:nvPr/>
        </p:nvPicPr>
        <p:blipFill>
          <a:blip r:embed="rId3">
            <a:alphaModFix/>
          </a:blip>
          <a:stretch>
            <a:fillRect/>
          </a:stretch>
        </p:blipFill>
        <p:spPr>
          <a:xfrm>
            <a:off x="4528411" y="1144625"/>
            <a:ext cx="4615589" cy="3457675"/>
          </a:xfrm>
          <a:prstGeom prst="rect">
            <a:avLst/>
          </a:prstGeom>
          <a:noFill/>
          <a:ln>
            <a:noFill/>
          </a:ln>
        </p:spPr>
      </p:pic>
      <p:pic>
        <p:nvPicPr>
          <p:cNvPr id="173" name="Google Shape;173;p25"/>
          <p:cNvPicPr preferRelativeResize="0"/>
          <p:nvPr/>
        </p:nvPicPr>
        <p:blipFill>
          <a:blip r:embed="rId4">
            <a:alphaModFix/>
          </a:blip>
          <a:stretch>
            <a:fillRect/>
          </a:stretch>
        </p:blipFill>
        <p:spPr>
          <a:xfrm>
            <a:off x="-12" y="1144625"/>
            <a:ext cx="4454775" cy="3457675"/>
          </a:xfrm>
          <a:prstGeom prst="rect">
            <a:avLst/>
          </a:prstGeom>
          <a:noFill/>
          <a:ln>
            <a:noFill/>
          </a:ln>
        </p:spPr>
      </p:pic>
      <p:sp>
        <p:nvSpPr>
          <p:cNvPr id="174" name="Google Shape;174;p25"/>
          <p:cNvSpPr txBox="1">
            <a:spLocks noGrp="1"/>
          </p:cNvSpPr>
          <p:nvPr>
            <p:ph type="ctrTitle"/>
          </p:nvPr>
        </p:nvSpPr>
        <p:spPr>
          <a:xfrm>
            <a:off x="6226725" y="4558500"/>
            <a:ext cx="2967000" cy="6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After the crisis</a:t>
            </a:r>
            <a:endParaRPr sz="1400"/>
          </a:p>
        </p:txBody>
      </p:sp>
      <p:sp>
        <p:nvSpPr>
          <p:cNvPr id="175" name="Google Shape;175;p25"/>
          <p:cNvSpPr txBox="1">
            <a:spLocks noGrp="1"/>
          </p:cNvSpPr>
          <p:nvPr>
            <p:ph type="ctrTitle"/>
          </p:nvPr>
        </p:nvSpPr>
        <p:spPr>
          <a:xfrm>
            <a:off x="2046800" y="234475"/>
            <a:ext cx="7688100" cy="1664700"/>
          </a:xfrm>
          <a:prstGeom prst="rect">
            <a:avLst/>
          </a:prstGeom>
        </p:spPr>
        <p:txBody>
          <a:bodyPr spcFirstLastPara="1" wrap="square" lIns="91425" tIns="91425" rIns="91425" bIns="91425" anchor="t" anchorCtr="0">
            <a:noAutofit/>
          </a:bodyPr>
          <a:lstStyle/>
          <a:p>
            <a:pPr marL="457200" lvl="0" indent="0" algn="l" rtl="0">
              <a:lnSpc>
                <a:spcPct val="115000"/>
              </a:lnSpc>
              <a:spcBef>
                <a:spcPts val="2000"/>
              </a:spcBef>
              <a:spcAft>
                <a:spcPts val="600"/>
              </a:spcAft>
              <a:buNone/>
            </a:pPr>
            <a:r>
              <a:rPr lang="en" sz="3000"/>
              <a:t>Amount of bcc emails</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6"/>
          <p:cNvPicPr preferRelativeResize="0"/>
          <p:nvPr/>
        </p:nvPicPr>
        <p:blipFill>
          <a:blip r:embed="rId3">
            <a:alphaModFix/>
          </a:blip>
          <a:stretch>
            <a:fillRect/>
          </a:stretch>
        </p:blipFill>
        <p:spPr>
          <a:xfrm>
            <a:off x="826800" y="520425"/>
            <a:ext cx="7490403" cy="4558050"/>
          </a:xfrm>
          <a:prstGeom prst="rect">
            <a:avLst/>
          </a:prstGeom>
          <a:noFill/>
          <a:ln>
            <a:noFill/>
          </a:ln>
        </p:spPr>
      </p:pic>
      <p:sp>
        <p:nvSpPr>
          <p:cNvPr id="181" name="Google Shape;181;p26"/>
          <p:cNvSpPr txBox="1">
            <a:spLocks noGrp="1"/>
          </p:cNvSpPr>
          <p:nvPr>
            <p:ph type="ctrTitle"/>
          </p:nvPr>
        </p:nvSpPr>
        <p:spPr>
          <a:xfrm>
            <a:off x="-247800" y="-155775"/>
            <a:ext cx="9144000" cy="6762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2000"/>
              </a:spcBef>
              <a:spcAft>
                <a:spcPts val="600"/>
              </a:spcAft>
              <a:buNone/>
            </a:pPr>
            <a:r>
              <a:rPr lang="en" sz="2000"/>
              <a:t>Descriptive Analysis for People “in the List” -- Average Betweenness</a:t>
            </a:r>
            <a:endParaRPr sz="2000"/>
          </a:p>
        </p:txBody>
      </p:sp>
      <p:sp>
        <p:nvSpPr>
          <p:cNvPr id="182" name="Google Shape;182;p26"/>
          <p:cNvSpPr/>
          <p:nvPr/>
        </p:nvSpPr>
        <p:spPr>
          <a:xfrm>
            <a:off x="6608825" y="4626125"/>
            <a:ext cx="408600" cy="2790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7"/>
          <p:cNvPicPr preferRelativeResize="0"/>
          <p:nvPr/>
        </p:nvPicPr>
        <p:blipFill>
          <a:blip r:embed="rId3">
            <a:alphaModFix/>
          </a:blip>
          <a:stretch>
            <a:fillRect/>
          </a:stretch>
        </p:blipFill>
        <p:spPr>
          <a:xfrm>
            <a:off x="455250" y="520425"/>
            <a:ext cx="3712253" cy="1885901"/>
          </a:xfrm>
          <a:prstGeom prst="rect">
            <a:avLst/>
          </a:prstGeom>
          <a:noFill/>
          <a:ln>
            <a:noFill/>
          </a:ln>
        </p:spPr>
      </p:pic>
      <p:pic>
        <p:nvPicPr>
          <p:cNvPr id="188" name="Google Shape;188;p27"/>
          <p:cNvPicPr preferRelativeResize="0"/>
          <p:nvPr/>
        </p:nvPicPr>
        <p:blipFill>
          <a:blip r:embed="rId4">
            <a:alphaModFix/>
          </a:blip>
          <a:stretch>
            <a:fillRect/>
          </a:stretch>
        </p:blipFill>
        <p:spPr>
          <a:xfrm>
            <a:off x="4822075" y="535813"/>
            <a:ext cx="3712253" cy="1855125"/>
          </a:xfrm>
          <a:prstGeom prst="rect">
            <a:avLst/>
          </a:prstGeom>
          <a:noFill/>
          <a:ln>
            <a:noFill/>
          </a:ln>
        </p:spPr>
      </p:pic>
      <p:pic>
        <p:nvPicPr>
          <p:cNvPr id="189" name="Google Shape;189;p27"/>
          <p:cNvPicPr preferRelativeResize="0"/>
          <p:nvPr/>
        </p:nvPicPr>
        <p:blipFill>
          <a:blip r:embed="rId5">
            <a:alphaModFix/>
          </a:blip>
          <a:stretch>
            <a:fillRect/>
          </a:stretch>
        </p:blipFill>
        <p:spPr>
          <a:xfrm>
            <a:off x="455250" y="2693500"/>
            <a:ext cx="3712253" cy="2173077"/>
          </a:xfrm>
          <a:prstGeom prst="rect">
            <a:avLst/>
          </a:prstGeom>
          <a:noFill/>
          <a:ln>
            <a:noFill/>
          </a:ln>
        </p:spPr>
      </p:pic>
      <p:sp>
        <p:nvSpPr>
          <p:cNvPr id="190" name="Google Shape;190;p27"/>
          <p:cNvSpPr txBox="1"/>
          <p:nvPr/>
        </p:nvSpPr>
        <p:spPr>
          <a:xfrm>
            <a:off x="1683625" y="4751100"/>
            <a:ext cx="12555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Betweenness </a:t>
            </a:r>
            <a:endParaRPr>
              <a:latin typeface="Lato"/>
              <a:ea typeface="Lato"/>
              <a:cs typeface="Lato"/>
              <a:sym typeface="Lato"/>
            </a:endParaRPr>
          </a:p>
        </p:txBody>
      </p:sp>
      <p:sp>
        <p:nvSpPr>
          <p:cNvPr id="191" name="Google Shape;191;p27"/>
          <p:cNvSpPr txBox="1"/>
          <p:nvPr/>
        </p:nvSpPr>
        <p:spPr>
          <a:xfrm>
            <a:off x="1807975" y="2375550"/>
            <a:ext cx="1006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In-Degree</a:t>
            </a:r>
            <a:endParaRPr>
              <a:latin typeface="Lato"/>
              <a:ea typeface="Lato"/>
              <a:cs typeface="Lato"/>
              <a:sym typeface="Lato"/>
            </a:endParaRPr>
          </a:p>
        </p:txBody>
      </p:sp>
      <p:sp>
        <p:nvSpPr>
          <p:cNvPr id="192" name="Google Shape;192;p27"/>
          <p:cNvSpPr txBox="1"/>
          <p:nvPr/>
        </p:nvSpPr>
        <p:spPr>
          <a:xfrm>
            <a:off x="6128500" y="2375550"/>
            <a:ext cx="12555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Out-Degree</a:t>
            </a:r>
            <a:endParaRPr>
              <a:latin typeface="Lato"/>
              <a:ea typeface="Lato"/>
              <a:cs typeface="Lato"/>
              <a:sym typeface="Lato"/>
            </a:endParaRPr>
          </a:p>
        </p:txBody>
      </p:sp>
      <p:sp>
        <p:nvSpPr>
          <p:cNvPr id="193" name="Google Shape;193;p27"/>
          <p:cNvSpPr txBox="1">
            <a:spLocks noGrp="1"/>
          </p:cNvSpPr>
          <p:nvPr>
            <p:ph type="ctrTitle"/>
          </p:nvPr>
        </p:nvSpPr>
        <p:spPr>
          <a:xfrm>
            <a:off x="-247800" y="-155775"/>
            <a:ext cx="9391800" cy="6762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2000"/>
              </a:spcBef>
              <a:spcAft>
                <a:spcPts val="600"/>
              </a:spcAft>
              <a:buNone/>
            </a:pPr>
            <a:r>
              <a:rPr lang="en" sz="1800"/>
              <a:t>Descriptive Analysis for People “in the List” -- Average Degree &amp; Betweenness</a:t>
            </a:r>
            <a:endParaRPr sz="1800"/>
          </a:p>
        </p:txBody>
      </p:sp>
      <p:sp>
        <p:nvSpPr>
          <p:cNvPr id="194" name="Google Shape;194;p27"/>
          <p:cNvSpPr/>
          <p:nvPr/>
        </p:nvSpPr>
        <p:spPr>
          <a:xfrm>
            <a:off x="4827700" y="2766575"/>
            <a:ext cx="3857100" cy="1947600"/>
          </a:xfrm>
          <a:prstGeom prst="flowChartAlternateProcess">
            <a:avLst/>
          </a:prstGeom>
          <a:solidFill>
            <a:srgbClr val="F9CB9C"/>
          </a:solidFill>
          <a:ln>
            <a:noFill/>
          </a:ln>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sz="1200"/>
              <a:t>In-degree, Out-degree, and Betweenness basically reflect the same trend of the network</a:t>
            </a:r>
            <a:endParaRPr sz="1200"/>
          </a:p>
          <a:p>
            <a:pPr marL="457200" lvl="0" indent="-304800" algn="l" rtl="0">
              <a:spcBef>
                <a:spcPts val="0"/>
              </a:spcBef>
              <a:spcAft>
                <a:spcPts val="0"/>
              </a:spcAft>
              <a:buSzPts val="1200"/>
              <a:buChar char="●"/>
            </a:pPr>
            <a:r>
              <a:rPr lang="en" sz="1200"/>
              <a:t>These three measures constantly climbed during the period leading up to the scandal got exposed, finally reached the peak at the month of exposure (October 2001), and drastically decreased afterwards</a:t>
            </a:r>
            <a:endParaRPr sz="1200"/>
          </a:p>
          <a:p>
            <a:pPr marL="457200" lvl="0" indent="-304800" algn="l" rtl="0">
              <a:spcBef>
                <a:spcPts val="0"/>
              </a:spcBef>
              <a:spcAft>
                <a:spcPts val="0"/>
              </a:spcAft>
              <a:buSzPts val="1200"/>
              <a:buChar char="●"/>
            </a:pPr>
            <a:r>
              <a:rPr lang="en" sz="1200"/>
              <a:t>Higher activeness and intenser controlling of information indicated</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ctrTitle"/>
          </p:nvPr>
        </p:nvSpPr>
        <p:spPr>
          <a:xfrm>
            <a:off x="-247800" y="-155775"/>
            <a:ext cx="9144000" cy="6762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2000"/>
              </a:spcBef>
              <a:spcAft>
                <a:spcPts val="600"/>
              </a:spcAft>
              <a:buNone/>
            </a:pPr>
            <a:r>
              <a:rPr lang="en" sz="1800"/>
              <a:t>Descriptive Analysis for People “in the List” -- Average Eigenvector Centrality</a:t>
            </a:r>
            <a:endParaRPr sz="1800"/>
          </a:p>
        </p:txBody>
      </p:sp>
      <p:pic>
        <p:nvPicPr>
          <p:cNvPr id="200" name="Google Shape;200;p28"/>
          <p:cNvPicPr preferRelativeResize="0"/>
          <p:nvPr/>
        </p:nvPicPr>
        <p:blipFill>
          <a:blip r:embed="rId3">
            <a:alphaModFix/>
          </a:blip>
          <a:stretch>
            <a:fillRect/>
          </a:stretch>
        </p:blipFill>
        <p:spPr>
          <a:xfrm>
            <a:off x="774625" y="520425"/>
            <a:ext cx="7594746" cy="4461300"/>
          </a:xfrm>
          <a:prstGeom prst="rect">
            <a:avLst/>
          </a:prstGeom>
          <a:noFill/>
          <a:ln>
            <a:noFill/>
          </a:ln>
        </p:spPr>
      </p:pic>
      <p:sp>
        <p:nvSpPr>
          <p:cNvPr id="201" name="Google Shape;201;p28"/>
          <p:cNvSpPr/>
          <p:nvPr/>
        </p:nvSpPr>
        <p:spPr>
          <a:xfrm>
            <a:off x="6628800" y="4526250"/>
            <a:ext cx="408600" cy="2790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9"/>
          <p:cNvPicPr preferRelativeResize="0"/>
          <p:nvPr/>
        </p:nvPicPr>
        <p:blipFill rotWithShape="1">
          <a:blip r:embed="rId3">
            <a:alphaModFix/>
          </a:blip>
          <a:srcRect t="8256" b="8256"/>
          <a:stretch/>
        </p:blipFill>
        <p:spPr>
          <a:xfrm>
            <a:off x="455250" y="520425"/>
            <a:ext cx="3712253" cy="1885901"/>
          </a:xfrm>
          <a:prstGeom prst="rect">
            <a:avLst/>
          </a:prstGeom>
          <a:noFill/>
          <a:ln>
            <a:noFill/>
          </a:ln>
        </p:spPr>
      </p:pic>
      <p:pic>
        <p:nvPicPr>
          <p:cNvPr id="207" name="Google Shape;207;p29"/>
          <p:cNvPicPr preferRelativeResize="0"/>
          <p:nvPr/>
        </p:nvPicPr>
        <p:blipFill rotWithShape="1">
          <a:blip r:embed="rId4">
            <a:alphaModFix/>
          </a:blip>
          <a:srcRect t="8934" b="8943"/>
          <a:stretch/>
        </p:blipFill>
        <p:spPr>
          <a:xfrm>
            <a:off x="4822075" y="535813"/>
            <a:ext cx="3712253" cy="1855125"/>
          </a:xfrm>
          <a:prstGeom prst="rect">
            <a:avLst/>
          </a:prstGeom>
          <a:noFill/>
          <a:ln>
            <a:noFill/>
          </a:ln>
        </p:spPr>
      </p:pic>
      <p:pic>
        <p:nvPicPr>
          <p:cNvPr id="208" name="Google Shape;208;p29"/>
          <p:cNvPicPr preferRelativeResize="0"/>
          <p:nvPr/>
        </p:nvPicPr>
        <p:blipFill rotWithShape="1">
          <a:blip r:embed="rId5">
            <a:alphaModFix/>
          </a:blip>
          <a:srcRect t="1904" b="1895"/>
          <a:stretch/>
        </p:blipFill>
        <p:spPr>
          <a:xfrm>
            <a:off x="455250" y="2693500"/>
            <a:ext cx="3712253" cy="2173077"/>
          </a:xfrm>
          <a:prstGeom prst="rect">
            <a:avLst/>
          </a:prstGeom>
          <a:noFill/>
          <a:ln>
            <a:noFill/>
          </a:ln>
        </p:spPr>
      </p:pic>
      <p:sp>
        <p:nvSpPr>
          <p:cNvPr id="209" name="Google Shape;209;p29"/>
          <p:cNvSpPr txBox="1"/>
          <p:nvPr/>
        </p:nvSpPr>
        <p:spPr>
          <a:xfrm>
            <a:off x="1397475" y="4751100"/>
            <a:ext cx="19974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Eigenvector Centrality </a:t>
            </a:r>
            <a:endParaRPr>
              <a:latin typeface="Lato"/>
              <a:ea typeface="Lato"/>
              <a:cs typeface="Lato"/>
              <a:sym typeface="Lato"/>
            </a:endParaRPr>
          </a:p>
        </p:txBody>
      </p:sp>
      <p:sp>
        <p:nvSpPr>
          <p:cNvPr id="210" name="Google Shape;210;p29"/>
          <p:cNvSpPr txBox="1"/>
          <p:nvPr/>
        </p:nvSpPr>
        <p:spPr>
          <a:xfrm>
            <a:off x="1807975" y="2375550"/>
            <a:ext cx="1006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Closeness</a:t>
            </a:r>
            <a:endParaRPr>
              <a:latin typeface="Lato"/>
              <a:ea typeface="Lato"/>
              <a:cs typeface="Lato"/>
              <a:sym typeface="Lato"/>
            </a:endParaRPr>
          </a:p>
        </p:txBody>
      </p:sp>
      <p:sp>
        <p:nvSpPr>
          <p:cNvPr id="211" name="Google Shape;211;p29"/>
          <p:cNvSpPr txBox="1"/>
          <p:nvPr/>
        </p:nvSpPr>
        <p:spPr>
          <a:xfrm>
            <a:off x="6323625" y="2375550"/>
            <a:ext cx="10773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Page Rank</a:t>
            </a:r>
            <a:endParaRPr>
              <a:latin typeface="Lato"/>
              <a:ea typeface="Lato"/>
              <a:cs typeface="Lato"/>
              <a:sym typeface="Lato"/>
            </a:endParaRPr>
          </a:p>
        </p:txBody>
      </p:sp>
      <p:sp>
        <p:nvSpPr>
          <p:cNvPr id="212" name="Google Shape;212;p29"/>
          <p:cNvSpPr txBox="1">
            <a:spLocks noGrp="1"/>
          </p:cNvSpPr>
          <p:nvPr>
            <p:ph type="ctrTitle"/>
          </p:nvPr>
        </p:nvSpPr>
        <p:spPr>
          <a:xfrm>
            <a:off x="-353325" y="-155775"/>
            <a:ext cx="9701400" cy="6762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2000"/>
              </a:spcBef>
              <a:spcAft>
                <a:spcPts val="600"/>
              </a:spcAft>
              <a:buNone/>
            </a:pPr>
            <a:r>
              <a:rPr lang="en" sz="1400"/>
              <a:t>Descriptive Analysis for People “in the List” -- Average Closeness, Page Rank &amp; Eigenvector Centrality</a:t>
            </a:r>
            <a:endParaRPr sz="1400"/>
          </a:p>
        </p:txBody>
      </p:sp>
      <p:sp>
        <p:nvSpPr>
          <p:cNvPr id="213" name="Google Shape;213;p29"/>
          <p:cNvSpPr/>
          <p:nvPr/>
        </p:nvSpPr>
        <p:spPr>
          <a:xfrm>
            <a:off x="4674825" y="2842774"/>
            <a:ext cx="4070100" cy="2173077"/>
          </a:xfrm>
          <a:prstGeom prst="flowChartAlternateProcess">
            <a:avLst/>
          </a:prstGeom>
          <a:solidFill>
            <a:srgbClr val="F9CB9C"/>
          </a:solidFill>
          <a:ln>
            <a:noFill/>
          </a:ln>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sz="1200" dirty="0"/>
              <a:t>Closeness, Page Rank, and Eigenvector centrality basically reflect the same trend of the network</a:t>
            </a:r>
            <a:endParaRPr sz="1200" dirty="0"/>
          </a:p>
          <a:p>
            <a:pPr marL="457200" lvl="0" indent="-304800" algn="l" rtl="0">
              <a:spcBef>
                <a:spcPts val="0"/>
              </a:spcBef>
              <a:spcAft>
                <a:spcPts val="0"/>
              </a:spcAft>
              <a:buSzPts val="1200"/>
              <a:buChar char="●"/>
            </a:pPr>
            <a:r>
              <a:rPr lang="en" sz="1200" dirty="0"/>
              <a:t>These three measures presented their highest value during the beginning and ending periods of our data, but interestingly displayed a fairly “quiet” period in the middle (also during the period leading up to the exposure of the scandal)</a:t>
            </a:r>
            <a:endParaRPr sz="1200" dirty="0"/>
          </a:p>
          <a:p>
            <a:pPr marL="457200" lvl="0" indent="-304800" algn="l" rtl="0">
              <a:spcBef>
                <a:spcPts val="0"/>
              </a:spcBef>
              <a:spcAft>
                <a:spcPts val="0"/>
              </a:spcAft>
              <a:buSzPts val="1200"/>
              <a:buChar char="●"/>
            </a:pPr>
            <a:r>
              <a:rPr lang="en" sz="1200" dirty="0"/>
              <a:t>Weaker intimacy and influence of people on the list during the long interim period indicated</a:t>
            </a:r>
            <a:endParaRPr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p:nvPr/>
        </p:nvSpPr>
        <p:spPr>
          <a:xfrm>
            <a:off x="3498675" y="4751100"/>
            <a:ext cx="19974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Eigenvector Centrality </a:t>
            </a:r>
            <a:endParaRPr>
              <a:latin typeface="Lato"/>
              <a:ea typeface="Lato"/>
              <a:cs typeface="Lato"/>
              <a:sym typeface="Lato"/>
            </a:endParaRPr>
          </a:p>
        </p:txBody>
      </p:sp>
      <p:sp>
        <p:nvSpPr>
          <p:cNvPr id="219" name="Google Shape;219;p30"/>
          <p:cNvSpPr txBox="1"/>
          <p:nvPr/>
        </p:nvSpPr>
        <p:spPr>
          <a:xfrm>
            <a:off x="7028700" y="2520438"/>
            <a:ext cx="1006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Closeness</a:t>
            </a:r>
            <a:endParaRPr>
              <a:latin typeface="Lato"/>
              <a:ea typeface="Lato"/>
              <a:cs typeface="Lato"/>
              <a:sym typeface="Lato"/>
            </a:endParaRPr>
          </a:p>
        </p:txBody>
      </p:sp>
      <p:sp>
        <p:nvSpPr>
          <p:cNvPr id="220" name="Google Shape;220;p30"/>
          <p:cNvSpPr txBox="1"/>
          <p:nvPr/>
        </p:nvSpPr>
        <p:spPr>
          <a:xfrm>
            <a:off x="7075600" y="4751100"/>
            <a:ext cx="10773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Page Rank</a:t>
            </a:r>
            <a:endParaRPr>
              <a:latin typeface="Lato"/>
              <a:ea typeface="Lato"/>
              <a:cs typeface="Lato"/>
              <a:sym typeface="Lato"/>
            </a:endParaRPr>
          </a:p>
        </p:txBody>
      </p:sp>
      <p:sp>
        <p:nvSpPr>
          <p:cNvPr id="221" name="Google Shape;221;p30"/>
          <p:cNvSpPr txBox="1">
            <a:spLocks noGrp="1"/>
          </p:cNvSpPr>
          <p:nvPr>
            <p:ph type="ctrTitle"/>
          </p:nvPr>
        </p:nvSpPr>
        <p:spPr>
          <a:xfrm>
            <a:off x="-353325" y="-155775"/>
            <a:ext cx="9701400" cy="6762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2000"/>
              </a:spcBef>
              <a:spcAft>
                <a:spcPts val="600"/>
              </a:spcAft>
              <a:buNone/>
            </a:pPr>
            <a:r>
              <a:rPr lang="en" sz="1800"/>
              <a:t>Snapshot for People “in the List” by Role -- “Prime Days”: July 2000</a:t>
            </a:r>
            <a:endParaRPr sz="1800"/>
          </a:p>
        </p:txBody>
      </p:sp>
      <p:pic>
        <p:nvPicPr>
          <p:cNvPr id="222" name="Google Shape;222;p30"/>
          <p:cNvPicPr preferRelativeResize="0"/>
          <p:nvPr/>
        </p:nvPicPr>
        <p:blipFill rotWithShape="1">
          <a:blip r:embed="rId3">
            <a:alphaModFix/>
          </a:blip>
          <a:srcRect l="-2009"/>
          <a:stretch/>
        </p:blipFill>
        <p:spPr>
          <a:xfrm>
            <a:off x="181650" y="535825"/>
            <a:ext cx="2678772" cy="1984626"/>
          </a:xfrm>
          <a:prstGeom prst="rect">
            <a:avLst/>
          </a:prstGeom>
          <a:noFill/>
          <a:ln>
            <a:noFill/>
          </a:ln>
        </p:spPr>
      </p:pic>
      <p:pic>
        <p:nvPicPr>
          <p:cNvPr id="223" name="Google Shape;223;p30"/>
          <p:cNvPicPr preferRelativeResize="0"/>
          <p:nvPr/>
        </p:nvPicPr>
        <p:blipFill rotWithShape="1">
          <a:blip r:embed="rId4">
            <a:alphaModFix/>
          </a:blip>
          <a:srcRect l="-948"/>
          <a:stretch/>
        </p:blipFill>
        <p:spPr>
          <a:xfrm>
            <a:off x="3031288" y="502475"/>
            <a:ext cx="2835228" cy="2051325"/>
          </a:xfrm>
          <a:prstGeom prst="rect">
            <a:avLst/>
          </a:prstGeom>
          <a:noFill/>
          <a:ln>
            <a:noFill/>
          </a:ln>
        </p:spPr>
      </p:pic>
      <p:pic>
        <p:nvPicPr>
          <p:cNvPr id="224" name="Google Shape;224;p30"/>
          <p:cNvPicPr preferRelativeResize="0"/>
          <p:nvPr/>
        </p:nvPicPr>
        <p:blipFill rotWithShape="1">
          <a:blip r:embed="rId5">
            <a:alphaModFix/>
          </a:blip>
          <a:srcRect/>
          <a:stretch/>
        </p:blipFill>
        <p:spPr>
          <a:xfrm>
            <a:off x="6037400" y="493500"/>
            <a:ext cx="2989399" cy="2069276"/>
          </a:xfrm>
          <a:prstGeom prst="rect">
            <a:avLst/>
          </a:prstGeom>
          <a:noFill/>
          <a:ln>
            <a:noFill/>
          </a:ln>
        </p:spPr>
      </p:pic>
      <p:pic>
        <p:nvPicPr>
          <p:cNvPr id="225" name="Google Shape;225;p30"/>
          <p:cNvPicPr preferRelativeResize="0"/>
          <p:nvPr/>
        </p:nvPicPr>
        <p:blipFill rotWithShape="1">
          <a:blip r:embed="rId6">
            <a:alphaModFix/>
          </a:blip>
          <a:srcRect l="-2259"/>
          <a:stretch/>
        </p:blipFill>
        <p:spPr>
          <a:xfrm>
            <a:off x="181650" y="2917400"/>
            <a:ext cx="2678772" cy="1892502"/>
          </a:xfrm>
          <a:prstGeom prst="rect">
            <a:avLst/>
          </a:prstGeom>
          <a:noFill/>
          <a:ln>
            <a:noFill/>
          </a:ln>
        </p:spPr>
      </p:pic>
      <p:pic>
        <p:nvPicPr>
          <p:cNvPr id="226" name="Google Shape;226;p30"/>
          <p:cNvPicPr preferRelativeResize="0"/>
          <p:nvPr/>
        </p:nvPicPr>
        <p:blipFill rotWithShape="1">
          <a:blip r:embed="rId7">
            <a:alphaModFix/>
          </a:blip>
          <a:srcRect l="-182" r="-1360"/>
          <a:stretch/>
        </p:blipFill>
        <p:spPr>
          <a:xfrm>
            <a:off x="3057950" y="2917400"/>
            <a:ext cx="2878851" cy="1892502"/>
          </a:xfrm>
          <a:prstGeom prst="rect">
            <a:avLst/>
          </a:prstGeom>
          <a:noFill/>
          <a:ln>
            <a:noFill/>
          </a:ln>
        </p:spPr>
      </p:pic>
      <p:pic>
        <p:nvPicPr>
          <p:cNvPr id="227" name="Google Shape;227;p30"/>
          <p:cNvPicPr preferRelativeResize="0"/>
          <p:nvPr/>
        </p:nvPicPr>
        <p:blipFill rotWithShape="1">
          <a:blip r:embed="rId8">
            <a:alphaModFix/>
          </a:blip>
          <a:srcRect l="1941" r="1932"/>
          <a:stretch/>
        </p:blipFill>
        <p:spPr>
          <a:xfrm>
            <a:off x="6037375" y="2917388"/>
            <a:ext cx="2989399" cy="1892502"/>
          </a:xfrm>
          <a:prstGeom prst="rect">
            <a:avLst/>
          </a:prstGeom>
          <a:noFill/>
          <a:ln>
            <a:noFill/>
          </a:ln>
        </p:spPr>
      </p:pic>
      <p:sp>
        <p:nvSpPr>
          <p:cNvPr id="228" name="Google Shape;228;p30"/>
          <p:cNvSpPr txBox="1"/>
          <p:nvPr/>
        </p:nvSpPr>
        <p:spPr>
          <a:xfrm>
            <a:off x="3993975" y="2520450"/>
            <a:ext cx="11289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Out Degree</a:t>
            </a:r>
            <a:endParaRPr>
              <a:latin typeface="Lato"/>
              <a:ea typeface="Lato"/>
              <a:cs typeface="Lato"/>
              <a:sym typeface="Lato"/>
            </a:endParaRPr>
          </a:p>
        </p:txBody>
      </p:sp>
      <p:sp>
        <p:nvSpPr>
          <p:cNvPr id="229" name="Google Shape;229;p30"/>
          <p:cNvSpPr txBox="1"/>
          <p:nvPr/>
        </p:nvSpPr>
        <p:spPr>
          <a:xfrm>
            <a:off x="1017638" y="2473538"/>
            <a:ext cx="1006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In Degree</a:t>
            </a:r>
            <a:endParaRPr>
              <a:latin typeface="Lato"/>
              <a:ea typeface="Lato"/>
              <a:cs typeface="Lato"/>
              <a:sym typeface="Lato"/>
            </a:endParaRPr>
          </a:p>
        </p:txBody>
      </p:sp>
      <p:sp>
        <p:nvSpPr>
          <p:cNvPr id="230" name="Google Shape;230;p30"/>
          <p:cNvSpPr txBox="1"/>
          <p:nvPr/>
        </p:nvSpPr>
        <p:spPr>
          <a:xfrm>
            <a:off x="885338" y="4751100"/>
            <a:ext cx="12714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Betweenness</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p:nvPr/>
        </p:nvSpPr>
        <p:spPr>
          <a:xfrm>
            <a:off x="3498675" y="4751100"/>
            <a:ext cx="19974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Eigenvector Centrality </a:t>
            </a:r>
            <a:endParaRPr>
              <a:latin typeface="Lato"/>
              <a:ea typeface="Lato"/>
              <a:cs typeface="Lato"/>
              <a:sym typeface="Lato"/>
            </a:endParaRPr>
          </a:p>
        </p:txBody>
      </p:sp>
      <p:sp>
        <p:nvSpPr>
          <p:cNvPr id="236" name="Google Shape;236;p31"/>
          <p:cNvSpPr txBox="1"/>
          <p:nvPr/>
        </p:nvSpPr>
        <p:spPr>
          <a:xfrm>
            <a:off x="7028700" y="2520438"/>
            <a:ext cx="1006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Closeness</a:t>
            </a:r>
            <a:endParaRPr>
              <a:latin typeface="Lato"/>
              <a:ea typeface="Lato"/>
              <a:cs typeface="Lato"/>
              <a:sym typeface="Lato"/>
            </a:endParaRPr>
          </a:p>
        </p:txBody>
      </p:sp>
      <p:sp>
        <p:nvSpPr>
          <p:cNvPr id="237" name="Google Shape;237;p31"/>
          <p:cNvSpPr txBox="1"/>
          <p:nvPr/>
        </p:nvSpPr>
        <p:spPr>
          <a:xfrm>
            <a:off x="7075600" y="4751100"/>
            <a:ext cx="10773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Page Rank</a:t>
            </a:r>
            <a:endParaRPr>
              <a:latin typeface="Lato"/>
              <a:ea typeface="Lato"/>
              <a:cs typeface="Lato"/>
              <a:sym typeface="Lato"/>
            </a:endParaRPr>
          </a:p>
        </p:txBody>
      </p:sp>
      <p:sp>
        <p:nvSpPr>
          <p:cNvPr id="238" name="Google Shape;238;p31"/>
          <p:cNvSpPr txBox="1">
            <a:spLocks noGrp="1"/>
          </p:cNvSpPr>
          <p:nvPr>
            <p:ph type="ctrTitle"/>
          </p:nvPr>
        </p:nvSpPr>
        <p:spPr>
          <a:xfrm>
            <a:off x="-353325" y="-155775"/>
            <a:ext cx="9701400" cy="6762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2000"/>
              </a:spcBef>
              <a:spcAft>
                <a:spcPts val="600"/>
              </a:spcAft>
              <a:buNone/>
            </a:pPr>
            <a:r>
              <a:rPr lang="en" sz="1800"/>
              <a:t>Snapshot for People “in the List” by Role -- Crisis “in the air”: September 2001</a:t>
            </a:r>
            <a:endParaRPr sz="1800"/>
          </a:p>
        </p:txBody>
      </p:sp>
      <p:pic>
        <p:nvPicPr>
          <p:cNvPr id="239" name="Google Shape;239;p31"/>
          <p:cNvPicPr preferRelativeResize="0"/>
          <p:nvPr/>
        </p:nvPicPr>
        <p:blipFill rotWithShape="1">
          <a:blip r:embed="rId3">
            <a:alphaModFix/>
          </a:blip>
          <a:srcRect/>
          <a:stretch/>
        </p:blipFill>
        <p:spPr>
          <a:xfrm>
            <a:off x="181650" y="535825"/>
            <a:ext cx="2678772" cy="1984626"/>
          </a:xfrm>
          <a:prstGeom prst="rect">
            <a:avLst/>
          </a:prstGeom>
          <a:noFill/>
          <a:ln>
            <a:noFill/>
          </a:ln>
        </p:spPr>
      </p:pic>
      <p:pic>
        <p:nvPicPr>
          <p:cNvPr id="240" name="Google Shape;240;p31"/>
          <p:cNvPicPr preferRelativeResize="0"/>
          <p:nvPr/>
        </p:nvPicPr>
        <p:blipFill rotWithShape="1">
          <a:blip r:embed="rId4">
            <a:alphaModFix/>
          </a:blip>
          <a:srcRect l="-962" r="-1412"/>
          <a:stretch/>
        </p:blipFill>
        <p:spPr>
          <a:xfrm>
            <a:off x="3031288" y="502475"/>
            <a:ext cx="2835228" cy="2051325"/>
          </a:xfrm>
          <a:prstGeom prst="rect">
            <a:avLst/>
          </a:prstGeom>
          <a:noFill/>
          <a:ln>
            <a:noFill/>
          </a:ln>
        </p:spPr>
      </p:pic>
      <p:pic>
        <p:nvPicPr>
          <p:cNvPr id="241" name="Google Shape;241;p31"/>
          <p:cNvPicPr preferRelativeResize="0"/>
          <p:nvPr/>
        </p:nvPicPr>
        <p:blipFill rotWithShape="1">
          <a:blip r:embed="rId5">
            <a:alphaModFix/>
          </a:blip>
          <a:srcRect r="-1595"/>
          <a:stretch/>
        </p:blipFill>
        <p:spPr>
          <a:xfrm>
            <a:off x="6037400" y="493500"/>
            <a:ext cx="2989399" cy="2069276"/>
          </a:xfrm>
          <a:prstGeom prst="rect">
            <a:avLst/>
          </a:prstGeom>
          <a:noFill/>
          <a:ln>
            <a:noFill/>
          </a:ln>
        </p:spPr>
      </p:pic>
      <p:pic>
        <p:nvPicPr>
          <p:cNvPr id="242" name="Google Shape;242;p31"/>
          <p:cNvPicPr preferRelativeResize="0"/>
          <p:nvPr/>
        </p:nvPicPr>
        <p:blipFill rotWithShape="1">
          <a:blip r:embed="rId6">
            <a:alphaModFix/>
          </a:blip>
          <a:srcRect l="-583"/>
          <a:stretch/>
        </p:blipFill>
        <p:spPr>
          <a:xfrm>
            <a:off x="181650" y="2917400"/>
            <a:ext cx="2678772" cy="1892502"/>
          </a:xfrm>
          <a:prstGeom prst="rect">
            <a:avLst/>
          </a:prstGeom>
          <a:noFill/>
          <a:ln>
            <a:noFill/>
          </a:ln>
        </p:spPr>
      </p:pic>
      <p:pic>
        <p:nvPicPr>
          <p:cNvPr id="243" name="Google Shape;243;p31"/>
          <p:cNvPicPr preferRelativeResize="0"/>
          <p:nvPr/>
        </p:nvPicPr>
        <p:blipFill rotWithShape="1">
          <a:blip r:embed="rId7">
            <a:alphaModFix/>
          </a:blip>
          <a:srcRect l="-182" r="-1360"/>
          <a:stretch/>
        </p:blipFill>
        <p:spPr>
          <a:xfrm>
            <a:off x="3057950" y="2917400"/>
            <a:ext cx="2878851" cy="1892502"/>
          </a:xfrm>
          <a:prstGeom prst="rect">
            <a:avLst/>
          </a:prstGeom>
          <a:noFill/>
          <a:ln>
            <a:noFill/>
          </a:ln>
        </p:spPr>
      </p:pic>
      <p:pic>
        <p:nvPicPr>
          <p:cNvPr id="244" name="Google Shape;244;p31"/>
          <p:cNvPicPr preferRelativeResize="0"/>
          <p:nvPr/>
        </p:nvPicPr>
        <p:blipFill rotWithShape="1">
          <a:blip r:embed="rId8">
            <a:alphaModFix/>
          </a:blip>
          <a:srcRect/>
          <a:stretch/>
        </p:blipFill>
        <p:spPr>
          <a:xfrm>
            <a:off x="6037375" y="2917388"/>
            <a:ext cx="2989399" cy="1892502"/>
          </a:xfrm>
          <a:prstGeom prst="rect">
            <a:avLst/>
          </a:prstGeom>
          <a:noFill/>
          <a:ln>
            <a:noFill/>
          </a:ln>
        </p:spPr>
      </p:pic>
      <p:sp>
        <p:nvSpPr>
          <p:cNvPr id="245" name="Google Shape;245;p31"/>
          <p:cNvSpPr txBox="1"/>
          <p:nvPr/>
        </p:nvSpPr>
        <p:spPr>
          <a:xfrm>
            <a:off x="3993975" y="2520450"/>
            <a:ext cx="11289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Out Degree</a:t>
            </a:r>
            <a:endParaRPr>
              <a:latin typeface="Lato"/>
              <a:ea typeface="Lato"/>
              <a:cs typeface="Lato"/>
              <a:sym typeface="Lato"/>
            </a:endParaRPr>
          </a:p>
        </p:txBody>
      </p:sp>
      <p:sp>
        <p:nvSpPr>
          <p:cNvPr id="246" name="Google Shape;246;p31"/>
          <p:cNvSpPr txBox="1"/>
          <p:nvPr/>
        </p:nvSpPr>
        <p:spPr>
          <a:xfrm>
            <a:off x="1017638" y="2473538"/>
            <a:ext cx="1006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In Degree</a:t>
            </a:r>
            <a:endParaRPr>
              <a:latin typeface="Lato"/>
              <a:ea typeface="Lato"/>
              <a:cs typeface="Lato"/>
              <a:sym typeface="Lato"/>
            </a:endParaRPr>
          </a:p>
        </p:txBody>
      </p:sp>
      <p:sp>
        <p:nvSpPr>
          <p:cNvPr id="247" name="Google Shape;247;p31"/>
          <p:cNvSpPr txBox="1"/>
          <p:nvPr/>
        </p:nvSpPr>
        <p:spPr>
          <a:xfrm>
            <a:off x="885338" y="4751100"/>
            <a:ext cx="12714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Betweenness</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p:nvPr/>
        </p:nvSpPr>
        <p:spPr>
          <a:xfrm>
            <a:off x="6207175" y="821250"/>
            <a:ext cx="2936700" cy="36195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2000"/>
              </a:spcBef>
              <a:spcAft>
                <a:spcPts val="0"/>
              </a:spcAft>
              <a:buClr>
                <a:schemeClr val="dk2"/>
              </a:buClr>
              <a:buSzPts val="2000"/>
              <a:buFont typeface="Raleway"/>
              <a:buChar char="●"/>
            </a:pPr>
            <a:r>
              <a:rPr lang="en" sz="2000" b="1">
                <a:solidFill>
                  <a:schemeClr val="dk2"/>
                </a:solidFill>
                <a:latin typeface="Raleway"/>
                <a:ea typeface="Raleway"/>
                <a:cs typeface="Raleway"/>
                <a:sym typeface="Raleway"/>
              </a:rPr>
              <a:t>America's most innovative company</a:t>
            </a:r>
            <a:endParaRPr sz="2000" b="1">
              <a:solidFill>
                <a:schemeClr val="dk2"/>
              </a:solidFill>
              <a:latin typeface="Raleway"/>
              <a:ea typeface="Raleway"/>
              <a:cs typeface="Raleway"/>
              <a:sym typeface="Raleway"/>
            </a:endParaRPr>
          </a:p>
          <a:p>
            <a:pPr marL="457200" lvl="0" indent="-355600" algn="l" rtl="0">
              <a:lnSpc>
                <a:spcPct val="115000"/>
              </a:lnSpc>
              <a:spcBef>
                <a:spcPts val="0"/>
              </a:spcBef>
              <a:spcAft>
                <a:spcPts val="0"/>
              </a:spcAft>
              <a:buClr>
                <a:schemeClr val="dk2"/>
              </a:buClr>
              <a:buSzPts val="2000"/>
              <a:buFont typeface="Raleway"/>
              <a:buChar char="●"/>
            </a:pPr>
            <a:r>
              <a:rPr lang="en" sz="2000" b="1">
                <a:solidFill>
                  <a:schemeClr val="dk2"/>
                </a:solidFill>
                <a:latin typeface="Raleway"/>
                <a:ea typeface="Raleway"/>
                <a:cs typeface="Raleway"/>
                <a:sym typeface="Raleway"/>
              </a:rPr>
              <a:t>America's seventh largest company in 2001</a:t>
            </a:r>
            <a:endParaRPr sz="2000" b="1">
              <a:solidFill>
                <a:schemeClr val="dk2"/>
              </a:solidFill>
              <a:latin typeface="Raleway"/>
              <a:ea typeface="Raleway"/>
              <a:cs typeface="Raleway"/>
              <a:sym typeface="Raleway"/>
            </a:endParaRPr>
          </a:p>
          <a:p>
            <a:pPr marL="457200" lvl="0" indent="-355600" algn="l" rtl="0">
              <a:lnSpc>
                <a:spcPct val="115000"/>
              </a:lnSpc>
              <a:spcBef>
                <a:spcPts val="0"/>
              </a:spcBef>
              <a:spcAft>
                <a:spcPts val="0"/>
              </a:spcAft>
              <a:buClr>
                <a:schemeClr val="dk2"/>
              </a:buClr>
              <a:buSzPts val="2000"/>
              <a:buFont typeface="Raleway"/>
              <a:buChar char="●"/>
            </a:pPr>
            <a:r>
              <a:rPr lang="en" sz="2000" b="1">
                <a:solidFill>
                  <a:schemeClr val="dk2"/>
                </a:solidFill>
                <a:latin typeface="Raleway"/>
                <a:ea typeface="Raleway"/>
                <a:cs typeface="Raleway"/>
                <a:sym typeface="Raleway"/>
              </a:rPr>
              <a:t>$100B in annual revenue</a:t>
            </a:r>
            <a:endParaRPr sz="2000" b="1">
              <a:solidFill>
                <a:schemeClr val="dk2"/>
              </a:solidFill>
              <a:latin typeface="Raleway"/>
              <a:ea typeface="Raleway"/>
              <a:cs typeface="Raleway"/>
              <a:sym typeface="Raleway"/>
            </a:endParaRPr>
          </a:p>
        </p:txBody>
      </p:sp>
      <p:pic>
        <p:nvPicPr>
          <p:cNvPr id="93" name="Google Shape;93;p14"/>
          <p:cNvPicPr preferRelativeResize="0"/>
          <p:nvPr/>
        </p:nvPicPr>
        <p:blipFill rotWithShape="1">
          <a:blip r:embed="rId3">
            <a:alphaModFix/>
          </a:blip>
          <a:srcRect t="6733" r="23265"/>
          <a:stretch/>
        </p:blipFill>
        <p:spPr>
          <a:xfrm>
            <a:off x="0" y="366975"/>
            <a:ext cx="6131725" cy="4776525"/>
          </a:xfrm>
          <a:prstGeom prst="rect">
            <a:avLst/>
          </a:prstGeom>
          <a:noFill/>
          <a:ln>
            <a:noFill/>
          </a:ln>
        </p:spPr>
      </p:pic>
      <p:pic>
        <p:nvPicPr>
          <p:cNvPr id="94" name="Google Shape;94;p14"/>
          <p:cNvPicPr preferRelativeResize="0"/>
          <p:nvPr/>
        </p:nvPicPr>
        <p:blipFill>
          <a:blip r:embed="rId4">
            <a:alphaModFix/>
          </a:blip>
          <a:stretch>
            <a:fillRect/>
          </a:stretch>
        </p:blipFill>
        <p:spPr>
          <a:xfrm>
            <a:off x="511975" y="575375"/>
            <a:ext cx="1952625" cy="2686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2"/>
          <p:cNvSpPr txBox="1"/>
          <p:nvPr/>
        </p:nvSpPr>
        <p:spPr>
          <a:xfrm>
            <a:off x="3498675" y="4751100"/>
            <a:ext cx="19974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Eigenvector Centrality </a:t>
            </a:r>
            <a:endParaRPr>
              <a:latin typeface="Lato"/>
              <a:ea typeface="Lato"/>
              <a:cs typeface="Lato"/>
              <a:sym typeface="Lato"/>
            </a:endParaRPr>
          </a:p>
        </p:txBody>
      </p:sp>
      <p:sp>
        <p:nvSpPr>
          <p:cNvPr id="253" name="Google Shape;253;p32"/>
          <p:cNvSpPr txBox="1"/>
          <p:nvPr/>
        </p:nvSpPr>
        <p:spPr>
          <a:xfrm>
            <a:off x="7028700" y="2520438"/>
            <a:ext cx="1006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Closeness</a:t>
            </a:r>
            <a:endParaRPr>
              <a:latin typeface="Lato"/>
              <a:ea typeface="Lato"/>
              <a:cs typeface="Lato"/>
              <a:sym typeface="Lato"/>
            </a:endParaRPr>
          </a:p>
        </p:txBody>
      </p:sp>
      <p:sp>
        <p:nvSpPr>
          <p:cNvPr id="254" name="Google Shape;254;p32"/>
          <p:cNvSpPr txBox="1"/>
          <p:nvPr/>
        </p:nvSpPr>
        <p:spPr>
          <a:xfrm>
            <a:off x="7075600" y="4751100"/>
            <a:ext cx="10773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Page Rank</a:t>
            </a:r>
            <a:endParaRPr>
              <a:latin typeface="Lato"/>
              <a:ea typeface="Lato"/>
              <a:cs typeface="Lato"/>
              <a:sym typeface="Lato"/>
            </a:endParaRPr>
          </a:p>
        </p:txBody>
      </p:sp>
      <p:sp>
        <p:nvSpPr>
          <p:cNvPr id="255" name="Google Shape;255;p32"/>
          <p:cNvSpPr txBox="1">
            <a:spLocks noGrp="1"/>
          </p:cNvSpPr>
          <p:nvPr>
            <p:ph type="ctrTitle"/>
          </p:nvPr>
        </p:nvSpPr>
        <p:spPr>
          <a:xfrm>
            <a:off x="-353325" y="-155775"/>
            <a:ext cx="9701400" cy="6762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2000"/>
              </a:spcBef>
              <a:spcAft>
                <a:spcPts val="600"/>
              </a:spcAft>
              <a:buNone/>
            </a:pPr>
            <a:r>
              <a:rPr lang="en" sz="1800"/>
              <a:t>Snapshot for People “in the List” by Role -- After Bankruptcy: January 2002</a:t>
            </a:r>
            <a:endParaRPr sz="1800"/>
          </a:p>
        </p:txBody>
      </p:sp>
      <p:pic>
        <p:nvPicPr>
          <p:cNvPr id="256" name="Google Shape;256;p32"/>
          <p:cNvPicPr preferRelativeResize="0"/>
          <p:nvPr/>
        </p:nvPicPr>
        <p:blipFill rotWithShape="1">
          <a:blip r:embed="rId3">
            <a:alphaModFix/>
          </a:blip>
          <a:srcRect l="719" r="-720"/>
          <a:stretch/>
        </p:blipFill>
        <p:spPr>
          <a:xfrm>
            <a:off x="181650" y="535825"/>
            <a:ext cx="2678772" cy="1984626"/>
          </a:xfrm>
          <a:prstGeom prst="rect">
            <a:avLst/>
          </a:prstGeom>
          <a:noFill/>
          <a:ln>
            <a:noFill/>
          </a:ln>
        </p:spPr>
      </p:pic>
      <p:pic>
        <p:nvPicPr>
          <p:cNvPr id="257" name="Google Shape;257;p32"/>
          <p:cNvPicPr preferRelativeResize="0"/>
          <p:nvPr/>
        </p:nvPicPr>
        <p:blipFill rotWithShape="1">
          <a:blip r:embed="rId4">
            <a:alphaModFix/>
          </a:blip>
          <a:srcRect l="-962" r="-1412"/>
          <a:stretch/>
        </p:blipFill>
        <p:spPr>
          <a:xfrm>
            <a:off x="3031288" y="502475"/>
            <a:ext cx="2835228" cy="2051325"/>
          </a:xfrm>
          <a:prstGeom prst="rect">
            <a:avLst/>
          </a:prstGeom>
          <a:noFill/>
          <a:ln>
            <a:noFill/>
          </a:ln>
        </p:spPr>
      </p:pic>
      <p:pic>
        <p:nvPicPr>
          <p:cNvPr id="258" name="Google Shape;258;p32"/>
          <p:cNvPicPr preferRelativeResize="0"/>
          <p:nvPr/>
        </p:nvPicPr>
        <p:blipFill rotWithShape="1">
          <a:blip r:embed="rId5">
            <a:alphaModFix/>
          </a:blip>
          <a:srcRect/>
          <a:stretch/>
        </p:blipFill>
        <p:spPr>
          <a:xfrm>
            <a:off x="6037400" y="493500"/>
            <a:ext cx="2989399" cy="2069276"/>
          </a:xfrm>
          <a:prstGeom prst="rect">
            <a:avLst/>
          </a:prstGeom>
          <a:noFill/>
          <a:ln>
            <a:noFill/>
          </a:ln>
        </p:spPr>
      </p:pic>
      <p:pic>
        <p:nvPicPr>
          <p:cNvPr id="259" name="Google Shape;259;p32"/>
          <p:cNvPicPr preferRelativeResize="0"/>
          <p:nvPr/>
        </p:nvPicPr>
        <p:blipFill rotWithShape="1">
          <a:blip r:embed="rId6">
            <a:alphaModFix/>
          </a:blip>
          <a:srcRect l="-583"/>
          <a:stretch/>
        </p:blipFill>
        <p:spPr>
          <a:xfrm>
            <a:off x="181650" y="2917400"/>
            <a:ext cx="2678772" cy="1892502"/>
          </a:xfrm>
          <a:prstGeom prst="rect">
            <a:avLst/>
          </a:prstGeom>
          <a:noFill/>
          <a:ln>
            <a:noFill/>
          </a:ln>
        </p:spPr>
      </p:pic>
      <p:pic>
        <p:nvPicPr>
          <p:cNvPr id="260" name="Google Shape;260;p32"/>
          <p:cNvPicPr preferRelativeResize="0"/>
          <p:nvPr/>
        </p:nvPicPr>
        <p:blipFill rotWithShape="1">
          <a:blip r:embed="rId7">
            <a:alphaModFix/>
          </a:blip>
          <a:srcRect l="-182" r="-1360"/>
          <a:stretch/>
        </p:blipFill>
        <p:spPr>
          <a:xfrm>
            <a:off x="3057950" y="2917400"/>
            <a:ext cx="2878851" cy="1892502"/>
          </a:xfrm>
          <a:prstGeom prst="rect">
            <a:avLst/>
          </a:prstGeom>
          <a:noFill/>
          <a:ln>
            <a:noFill/>
          </a:ln>
        </p:spPr>
      </p:pic>
      <p:pic>
        <p:nvPicPr>
          <p:cNvPr id="261" name="Google Shape;261;p32"/>
          <p:cNvPicPr preferRelativeResize="0"/>
          <p:nvPr/>
        </p:nvPicPr>
        <p:blipFill rotWithShape="1">
          <a:blip r:embed="rId8">
            <a:alphaModFix/>
          </a:blip>
          <a:srcRect/>
          <a:stretch/>
        </p:blipFill>
        <p:spPr>
          <a:xfrm>
            <a:off x="6037375" y="2917388"/>
            <a:ext cx="2989399" cy="1892502"/>
          </a:xfrm>
          <a:prstGeom prst="rect">
            <a:avLst/>
          </a:prstGeom>
          <a:noFill/>
          <a:ln>
            <a:noFill/>
          </a:ln>
        </p:spPr>
      </p:pic>
      <p:sp>
        <p:nvSpPr>
          <p:cNvPr id="262" name="Google Shape;262;p32"/>
          <p:cNvSpPr txBox="1"/>
          <p:nvPr/>
        </p:nvSpPr>
        <p:spPr>
          <a:xfrm>
            <a:off x="3993975" y="2520450"/>
            <a:ext cx="11289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Out Degree</a:t>
            </a:r>
            <a:endParaRPr>
              <a:latin typeface="Lato"/>
              <a:ea typeface="Lato"/>
              <a:cs typeface="Lato"/>
              <a:sym typeface="Lato"/>
            </a:endParaRPr>
          </a:p>
        </p:txBody>
      </p:sp>
      <p:sp>
        <p:nvSpPr>
          <p:cNvPr id="263" name="Google Shape;263;p32"/>
          <p:cNvSpPr txBox="1"/>
          <p:nvPr/>
        </p:nvSpPr>
        <p:spPr>
          <a:xfrm>
            <a:off x="1017638" y="2473538"/>
            <a:ext cx="1006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In Degree</a:t>
            </a:r>
            <a:endParaRPr>
              <a:latin typeface="Lato"/>
              <a:ea typeface="Lato"/>
              <a:cs typeface="Lato"/>
              <a:sym typeface="Lato"/>
            </a:endParaRPr>
          </a:p>
        </p:txBody>
      </p:sp>
      <p:sp>
        <p:nvSpPr>
          <p:cNvPr id="264" name="Google Shape;264;p32"/>
          <p:cNvSpPr txBox="1"/>
          <p:nvPr/>
        </p:nvSpPr>
        <p:spPr>
          <a:xfrm>
            <a:off x="885338" y="4751100"/>
            <a:ext cx="12714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Betweenness</a:t>
            </a:r>
            <a:endParaRPr>
              <a:latin typeface="Lato"/>
              <a:ea typeface="Lato"/>
              <a:cs typeface="Lato"/>
              <a:sym typeface="Lato"/>
            </a:endParaRPr>
          </a:p>
        </p:txBody>
      </p:sp>
      <p:sp>
        <p:nvSpPr>
          <p:cNvPr id="265" name="Google Shape;265;p32"/>
          <p:cNvSpPr txBox="1"/>
          <p:nvPr/>
        </p:nvSpPr>
        <p:spPr>
          <a:xfrm>
            <a:off x="6658700" y="164125"/>
            <a:ext cx="6752400" cy="7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ctrTitle"/>
          </p:nvPr>
        </p:nvSpPr>
        <p:spPr>
          <a:xfrm>
            <a:off x="363100" y="6190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Interesting Findings</a:t>
            </a:r>
            <a:endParaRPr sz="2400"/>
          </a:p>
        </p:txBody>
      </p:sp>
      <p:graphicFrame>
        <p:nvGraphicFramePr>
          <p:cNvPr id="271" name="Google Shape;271;p33"/>
          <p:cNvGraphicFramePr/>
          <p:nvPr/>
        </p:nvGraphicFramePr>
        <p:xfrm>
          <a:off x="812200" y="1329800"/>
          <a:ext cx="7239000" cy="3626970"/>
        </p:xfrm>
        <a:graphic>
          <a:graphicData uri="http://schemas.openxmlformats.org/drawingml/2006/table">
            <a:tbl>
              <a:tblPr>
                <a:noFill/>
                <a:tableStyleId>{786811F6-75FC-4861-BE7C-DCBF269066EF}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800" b="1"/>
                        <a:t>Before the crisis</a:t>
                      </a:r>
                      <a:endParaRPr sz="18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800" b="1"/>
                        <a:t>After the crisis</a:t>
                      </a:r>
                      <a:endParaRPr sz="18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t>People communicate via email frequently</a:t>
                      </a:r>
                      <a:endParaRPr sz="16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t>People dramatically reduce their communication via email </a:t>
                      </a:r>
                      <a:endParaRPr sz="16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t>Most of the people are part of a certain group</a:t>
                      </a:r>
                      <a:endParaRPr sz="16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t>Most of the people tend to be isolated. Only a few groups remain</a:t>
                      </a:r>
                      <a:endParaRPr sz="1600"/>
                    </a:p>
                    <a:p>
                      <a:pPr marL="0" lvl="0" indent="0" algn="l" rtl="0">
                        <a:spcBef>
                          <a:spcPts val="0"/>
                        </a:spcBef>
                        <a:spcAft>
                          <a:spcPts val="0"/>
                        </a:spcAft>
                        <a:buNone/>
                      </a:pPr>
                      <a:endParaRPr sz="16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t>Amount of bcc emails are normal</a:t>
                      </a:r>
                      <a:endParaRPr sz="1600"/>
                    </a:p>
                    <a:p>
                      <a:pPr marL="0" lvl="0" indent="0" algn="l" rtl="0">
                        <a:spcBef>
                          <a:spcPts val="0"/>
                        </a:spcBef>
                        <a:spcAft>
                          <a:spcPts val="0"/>
                        </a:spcAft>
                        <a:buNone/>
                      </a:pPr>
                      <a:endParaRPr sz="16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t>Amount of bcc emails skyrocketed </a:t>
                      </a:r>
                      <a:endParaRPr sz="16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a:t>“Employee” and “other” type of people in the list took control and remained active generally in steady times</a:t>
                      </a:r>
                      <a:endParaRPr sz="16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t>“President” and “Vice President” type presented higher-than-usual activeness and brokerage role</a:t>
                      </a:r>
                      <a:endParaRPr sz="16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ctrTitle"/>
          </p:nvPr>
        </p:nvSpPr>
        <p:spPr>
          <a:xfrm>
            <a:off x="727950" y="1497425"/>
            <a:ext cx="7688100" cy="23628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2000"/>
              </a:spcBef>
              <a:spcAft>
                <a:spcPts val="0"/>
              </a:spcAft>
              <a:buSzPts val="2000"/>
              <a:buChar char="●"/>
            </a:pPr>
            <a:r>
              <a:rPr lang="en" sz="2000"/>
              <a:t>Less email - People have changed to other form of communication (e.g. face-to-face) </a:t>
            </a:r>
            <a:endParaRPr sz="2000"/>
          </a:p>
          <a:p>
            <a:pPr marL="457200" lvl="0" indent="-355600" algn="l" rtl="0">
              <a:lnSpc>
                <a:spcPct val="115000"/>
              </a:lnSpc>
              <a:spcBef>
                <a:spcPts val="0"/>
              </a:spcBef>
              <a:spcAft>
                <a:spcPts val="0"/>
              </a:spcAft>
              <a:buSzPts val="2000"/>
              <a:buChar char="●"/>
            </a:pPr>
            <a:r>
              <a:rPr lang="en" sz="2000"/>
              <a:t>More isolation - People want to keep a lower profile </a:t>
            </a:r>
            <a:endParaRPr sz="2000"/>
          </a:p>
          <a:p>
            <a:pPr marL="457200" lvl="0" indent="-355600" algn="l" rtl="0">
              <a:lnSpc>
                <a:spcPct val="115000"/>
              </a:lnSpc>
              <a:spcBef>
                <a:spcPts val="0"/>
              </a:spcBef>
              <a:spcAft>
                <a:spcPts val="0"/>
              </a:spcAft>
              <a:buSzPts val="2000"/>
              <a:buChar char="●"/>
            </a:pPr>
            <a:r>
              <a:rPr lang="en" sz="2000"/>
              <a:t>More BCC - People do not want their email recipients to see each other (send out ‘secret emails’)</a:t>
            </a:r>
            <a:endParaRPr sz="2000"/>
          </a:p>
        </p:txBody>
      </p:sp>
      <p:sp>
        <p:nvSpPr>
          <p:cNvPr id="277" name="Google Shape;277;p34"/>
          <p:cNvSpPr txBox="1"/>
          <p:nvPr/>
        </p:nvSpPr>
        <p:spPr>
          <a:xfrm>
            <a:off x="342675" y="378725"/>
            <a:ext cx="6864300" cy="1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en" sz="2400" b="1">
                <a:solidFill>
                  <a:schemeClr val="dk2"/>
                </a:solidFill>
                <a:latin typeface="Raleway"/>
                <a:ea typeface="Raleway"/>
                <a:cs typeface="Raleway"/>
                <a:sym typeface="Raleway"/>
              </a:rPr>
              <a:t>Conclusion </a:t>
            </a:r>
            <a:endParaRPr sz="2400"/>
          </a:p>
        </p:txBody>
      </p:sp>
      <p:sp>
        <p:nvSpPr>
          <p:cNvPr id="278" name="Google Shape;278;p34"/>
          <p:cNvSpPr txBox="1"/>
          <p:nvPr/>
        </p:nvSpPr>
        <p:spPr>
          <a:xfrm>
            <a:off x="342675" y="1114325"/>
            <a:ext cx="4015200" cy="77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en" sz="2000" b="1">
                <a:solidFill>
                  <a:schemeClr val="dk2"/>
                </a:solidFill>
                <a:latin typeface="Raleway"/>
                <a:ea typeface="Raleway"/>
                <a:cs typeface="Raleway"/>
                <a:sym typeface="Raleway"/>
              </a:rPr>
              <a:t>After the crisis...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txBox="1">
            <a:spLocks noGrp="1"/>
          </p:cNvSpPr>
          <p:nvPr>
            <p:ph type="ctrTitle"/>
          </p:nvPr>
        </p:nvSpPr>
        <p:spPr>
          <a:xfrm>
            <a:off x="727950" y="1497425"/>
            <a:ext cx="7688100" cy="33570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1200"/>
              </a:spcBef>
              <a:spcAft>
                <a:spcPts val="0"/>
              </a:spcAft>
              <a:buSzPts val="2000"/>
              <a:buChar char="●"/>
            </a:pPr>
            <a:r>
              <a:rPr lang="en" sz="2000">
                <a:solidFill>
                  <a:srgbClr val="000000"/>
                </a:solidFill>
              </a:rPr>
              <a:t>Does network analysis help us to figure out who are the origins of wrongdoing in the company?</a:t>
            </a:r>
            <a:endParaRPr sz="2000">
              <a:solidFill>
                <a:srgbClr val="000000"/>
              </a:solidFill>
            </a:endParaRPr>
          </a:p>
          <a:p>
            <a:pPr marL="914400" lvl="1" indent="-355600" algn="l" rtl="0">
              <a:lnSpc>
                <a:spcPct val="150000"/>
              </a:lnSpc>
              <a:spcBef>
                <a:spcPts val="0"/>
              </a:spcBef>
              <a:spcAft>
                <a:spcPts val="0"/>
              </a:spcAft>
              <a:buClr>
                <a:srgbClr val="000000"/>
              </a:buClr>
              <a:buSzPts val="2000"/>
              <a:buChar char="○"/>
            </a:pPr>
            <a:r>
              <a:rPr lang="en" sz="2000">
                <a:solidFill>
                  <a:srgbClr val="000000"/>
                </a:solidFill>
              </a:rPr>
              <a:t>Highlight and track the key players in the visualized network, and dig deeper into analysis of their data</a:t>
            </a:r>
            <a:endParaRPr sz="2000">
              <a:solidFill>
                <a:srgbClr val="000000"/>
              </a:solidFill>
            </a:endParaRPr>
          </a:p>
          <a:p>
            <a:pPr marL="914400" lvl="1" indent="-355600" algn="l" rtl="0">
              <a:lnSpc>
                <a:spcPct val="150000"/>
              </a:lnSpc>
              <a:spcBef>
                <a:spcPts val="0"/>
              </a:spcBef>
              <a:spcAft>
                <a:spcPts val="0"/>
              </a:spcAft>
              <a:buClr>
                <a:srgbClr val="000000"/>
              </a:buClr>
              <a:buSzPts val="2000"/>
              <a:buChar char="○"/>
            </a:pPr>
            <a:r>
              <a:rPr lang="en" sz="2000">
                <a:solidFill>
                  <a:srgbClr val="000000"/>
                </a:solidFill>
              </a:rPr>
              <a:t>Regression method to dig deep into the data</a:t>
            </a:r>
            <a:endParaRPr sz="2000">
              <a:solidFill>
                <a:srgbClr val="000000"/>
              </a:solidFill>
            </a:endParaRPr>
          </a:p>
          <a:p>
            <a:pPr marL="914400" lvl="1" indent="-355600" algn="l" rtl="0">
              <a:lnSpc>
                <a:spcPct val="150000"/>
              </a:lnSpc>
              <a:spcBef>
                <a:spcPts val="0"/>
              </a:spcBef>
              <a:spcAft>
                <a:spcPts val="0"/>
              </a:spcAft>
              <a:buClr>
                <a:srgbClr val="000000"/>
              </a:buClr>
              <a:buSzPts val="2000"/>
              <a:buChar char="○"/>
            </a:pPr>
            <a:r>
              <a:rPr lang="en" sz="2000">
                <a:solidFill>
                  <a:srgbClr val="000000"/>
                </a:solidFill>
              </a:rPr>
              <a:t>Analyse the content of emails</a:t>
            </a:r>
            <a:endParaRPr sz="2000">
              <a:solidFill>
                <a:srgbClr val="000000"/>
              </a:solidFill>
            </a:endParaRPr>
          </a:p>
          <a:p>
            <a:pPr marL="0" lvl="0" indent="0" algn="l" rtl="0">
              <a:lnSpc>
                <a:spcPct val="150000"/>
              </a:lnSpc>
              <a:spcBef>
                <a:spcPts val="1200"/>
              </a:spcBef>
              <a:spcAft>
                <a:spcPts val="1200"/>
              </a:spcAft>
              <a:buNone/>
            </a:pPr>
            <a:endParaRPr sz="2000">
              <a:solidFill>
                <a:srgbClr val="000000"/>
              </a:solidFill>
            </a:endParaRPr>
          </a:p>
        </p:txBody>
      </p:sp>
      <p:sp>
        <p:nvSpPr>
          <p:cNvPr id="284" name="Google Shape;284;p35"/>
          <p:cNvSpPr txBox="1"/>
          <p:nvPr/>
        </p:nvSpPr>
        <p:spPr>
          <a:xfrm>
            <a:off x="342675" y="378725"/>
            <a:ext cx="6864300" cy="1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en" sz="2400" b="1">
                <a:solidFill>
                  <a:schemeClr val="dk2"/>
                </a:solidFill>
                <a:latin typeface="Raleway"/>
                <a:ea typeface="Raleway"/>
                <a:cs typeface="Raleway"/>
                <a:sym typeface="Raleway"/>
              </a:rPr>
              <a:t>Intended Findings and Future Analysis</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a:spLocks noGrp="1"/>
          </p:cNvSpPr>
          <p:nvPr>
            <p:ph type="ctrTitle"/>
          </p:nvPr>
        </p:nvSpPr>
        <p:spPr>
          <a:xfrm>
            <a:off x="3689950" y="2226350"/>
            <a:ext cx="21666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Q &amp; A</a:t>
            </a:r>
            <a:endParaRPr sz="4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7"/>
          <p:cNvPicPr preferRelativeResize="0"/>
          <p:nvPr/>
        </p:nvPicPr>
        <p:blipFill>
          <a:blip r:embed="rId3">
            <a:alphaModFix/>
          </a:blip>
          <a:stretch>
            <a:fillRect/>
          </a:stretch>
        </p:blipFill>
        <p:spPr>
          <a:xfrm>
            <a:off x="152400" y="1534725"/>
            <a:ext cx="8839202" cy="3227939"/>
          </a:xfrm>
          <a:prstGeom prst="rect">
            <a:avLst/>
          </a:prstGeom>
          <a:noFill/>
          <a:ln>
            <a:noFill/>
          </a:ln>
        </p:spPr>
      </p:pic>
      <p:sp>
        <p:nvSpPr>
          <p:cNvPr id="295" name="Google Shape;295;p37"/>
          <p:cNvSpPr txBox="1"/>
          <p:nvPr/>
        </p:nvSpPr>
        <p:spPr>
          <a:xfrm>
            <a:off x="342675" y="378725"/>
            <a:ext cx="6864300" cy="1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en" sz="2400" b="1">
                <a:solidFill>
                  <a:schemeClr val="dk2"/>
                </a:solidFill>
                <a:latin typeface="Raleway"/>
                <a:ea typeface="Raleway"/>
                <a:cs typeface="Raleway"/>
                <a:sym typeface="Raleway"/>
              </a:rPr>
              <a:t>Appendix</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8"/>
          <p:cNvPicPr preferRelativeResize="0"/>
          <p:nvPr/>
        </p:nvPicPr>
        <p:blipFill>
          <a:blip r:embed="rId3">
            <a:alphaModFix/>
          </a:blip>
          <a:stretch>
            <a:fillRect/>
          </a:stretch>
        </p:blipFill>
        <p:spPr>
          <a:xfrm>
            <a:off x="228575" y="1290175"/>
            <a:ext cx="5997200" cy="3735775"/>
          </a:xfrm>
          <a:prstGeom prst="rect">
            <a:avLst/>
          </a:prstGeom>
          <a:noFill/>
          <a:ln>
            <a:noFill/>
          </a:ln>
        </p:spPr>
      </p:pic>
      <p:sp>
        <p:nvSpPr>
          <p:cNvPr id="301" name="Google Shape;301;p38"/>
          <p:cNvSpPr txBox="1"/>
          <p:nvPr/>
        </p:nvSpPr>
        <p:spPr>
          <a:xfrm>
            <a:off x="342675" y="378725"/>
            <a:ext cx="6864300" cy="1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en" sz="2400" b="1">
                <a:solidFill>
                  <a:schemeClr val="dk2"/>
                </a:solidFill>
                <a:latin typeface="Raleway"/>
                <a:ea typeface="Raleway"/>
                <a:cs typeface="Raleway"/>
                <a:sym typeface="Raleway"/>
              </a:rPr>
              <a:t>Appendix</a:t>
            </a:r>
            <a:endParaRPr sz="2400"/>
          </a:p>
        </p:txBody>
      </p:sp>
      <p:sp>
        <p:nvSpPr>
          <p:cNvPr id="302" name="Google Shape;302;p38"/>
          <p:cNvSpPr txBox="1"/>
          <p:nvPr/>
        </p:nvSpPr>
        <p:spPr>
          <a:xfrm>
            <a:off x="6225775" y="4688975"/>
            <a:ext cx="2916000" cy="1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https://todd-benschneider.com/2015/08/29/enron-collapse-a-case-study-in-audit-failure/</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39"/>
          <p:cNvPicPr preferRelativeResize="0"/>
          <p:nvPr/>
        </p:nvPicPr>
        <p:blipFill>
          <a:blip r:embed="rId3">
            <a:alphaModFix/>
          </a:blip>
          <a:stretch>
            <a:fillRect/>
          </a:stretch>
        </p:blipFill>
        <p:spPr>
          <a:xfrm>
            <a:off x="-35175" y="1365550"/>
            <a:ext cx="7620000" cy="3717400"/>
          </a:xfrm>
          <a:prstGeom prst="rect">
            <a:avLst/>
          </a:prstGeom>
          <a:noFill/>
          <a:ln>
            <a:noFill/>
          </a:ln>
        </p:spPr>
      </p:pic>
      <p:sp>
        <p:nvSpPr>
          <p:cNvPr id="308" name="Google Shape;308;p39"/>
          <p:cNvSpPr txBox="1"/>
          <p:nvPr/>
        </p:nvSpPr>
        <p:spPr>
          <a:xfrm>
            <a:off x="342675" y="378725"/>
            <a:ext cx="6864300" cy="1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en" sz="2400" b="1">
                <a:solidFill>
                  <a:schemeClr val="dk2"/>
                </a:solidFill>
                <a:latin typeface="Raleway"/>
                <a:ea typeface="Raleway"/>
                <a:cs typeface="Raleway"/>
                <a:sym typeface="Raleway"/>
              </a:rPr>
              <a:t>Appendix</a:t>
            </a:r>
            <a:endParaRPr sz="2400"/>
          </a:p>
        </p:txBody>
      </p:sp>
      <p:sp>
        <p:nvSpPr>
          <p:cNvPr id="309" name="Google Shape;309;p39"/>
          <p:cNvSpPr txBox="1"/>
          <p:nvPr/>
        </p:nvSpPr>
        <p:spPr>
          <a:xfrm>
            <a:off x="7716600" y="4393600"/>
            <a:ext cx="1427400" cy="7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https://jrfibonacci.wordpress.com/enron-stock-price-chart-ranking/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0"/>
          <p:cNvSpPr txBox="1">
            <a:spLocks noGrp="1"/>
          </p:cNvSpPr>
          <p:nvPr>
            <p:ph type="ctrTitle"/>
          </p:nvPr>
        </p:nvSpPr>
        <p:spPr>
          <a:xfrm>
            <a:off x="727950" y="1497425"/>
            <a:ext cx="7688100" cy="35169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2000"/>
              </a:spcBef>
              <a:spcAft>
                <a:spcPts val="0"/>
              </a:spcAft>
              <a:buSzPts val="2000"/>
              <a:buChar char="●"/>
            </a:pPr>
            <a:r>
              <a:rPr lang="en" sz="2000"/>
              <a:t>Corporate corruption and accounting fraud</a:t>
            </a:r>
            <a:endParaRPr sz="2000"/>
          </a:p>
          <a:p>
            <a:pPr marL="457200" lvl="0" indent="-355600" algn="l" rtl="0">
              <a:lnSpc>
                <a:spcPct val="115000"/>
              </a:lnSpc>
              <a:spcBef>
                <a:spcPts val="0"/>
              </a:spcBef>
              <a:spcAft>
                <a:spcPts val="0"/>
              </a:spcAft>
              <a:buSzPts val="2000"/>
              <a:buChar char="●"/>
            </a:pPr>
            <a:r>
              <a:rPr lang="en" sz="2000"/>
              <a:t>America's seventh largest company in 2001</a:t>
            </a:r>
            <a:endParaRPr sz="2000"/>
          </a:p>
          <a:p>
            <a:pPr marL="457200" lvl="0" indent="-355600" algn="l" rtl="0">
              <a:lnSpc>
                <a:spcPct val="115000"/>
              </a:lnSpc>
              <a:spcBef>
                <a:spcPts val="0"/>
              </a:spcBef>
              <a:spcAft>
                <a:spcPts val="0"/>
              </a:spcAft>
              <a:buSzPts val="2000"/>
              <a:buChar char="●"/>
            </a:pPr>
            <a:r>
              <a:rPr lang="en" sz="2000"/>
              <a:t>Bankruptcy of Enron and dissolution of Arthur Andersen - nearly 100,000 people lose their jobs </a:t>
            </a:r>
            <a:endParaRPr sz="2000"/>
          </a:p>
          <a:p>
            <a:pPr marL="457200" lvl="0" indent="-355600" algn="l" rtl="0">
              <a:lnSpc>
                <a:spcPct val="115000"/>
              </a:lnSpc>
              <a:spcBef>
                <a:spcPts val="0"/>
              </a:spcBef>
              <a:spcAft>
                <a:spcPts val="0"/>
              </a:spcAft>
              <a:buSzPts val="2000"/>
              <a:buChar char="●"/>
            </a:pPr>
            <a:r>
              <a:rPr lang="en" sz="2000"/>
              <a:t>Enron CEO Jeff Skilling was sentenced to 24 years;         CFO Andrew Fastow was sentenced to 6 years;           Founder and former CEO Kenneth Lay died before serving time</a:t>
            </a:r>
            <a:endParaRPr sz="2000"/>
          </a:p>
        </p:txBody>
      </p:sp>
      <p:sp>
        <p:nvSpPr>
          <p:cNvPr id="315" name="Google Shape;315;p40"/>
          <p:cNvSpPr txBox="1"/>
          <p:nvPr/>
        </p:nvSpPr>
        <p:spPr>
          <a:xfrm>
            <a:off x="445250" y="1067450"/>
            <a:ext cx="6864300" cy="1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en" sz="2400" b="1">
                <a:solidFill>
                  <a:schemeClr val="dk2"/>
                </a:solidFill>
                <a:latin typeface="Raleway"/>
                <a:ea typeface="Raleway"/>
                <a:cs typeface="Raleway"/>
                <a:sym typeface="Raleway"/>
              </a:rPr>
              <a:t>Background - The Enron Scandal</a:t>
            </a:r>
            <a:endParaRPr sz="2400"/>
          </a:p>
        </p:txBody>
      </p:sp>
      <p:sp>
        <p:nvSpPr>
          <p:cNvPr id="316" name="Google Shape;316;p40"/>
          <p:cNvSpPr txBox="1"/>
          <p:nvPr/>
        </p:nvSpPr>
        <p:spPr>
          <a:xfrm>
            <a:off x="342675" y="378725"/>
            <a:ext cx="2802000" cy="1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en" sz="2400" b="1">
                <a:solidFill>
                  <a:schemeClr val="dk2"/>
                </a:solidFill>
                <a:latin typeface="Raleway"/>
                <a:ea typeface="Raleway"/>
                <a:cs typeface="Raleway"/>
                <a:sym typeface="Raleway"/>
              </a:rPr>
              <a:t>Appendix</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txBox="1"/>
          <p:nvPr/>
        </p:nvSpPr>
        <p:spPr>
          <a:xfrm>
            <a:off x="3498675" y="4751100"/>
            <a:ext cx="19974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Eigenvector Centrality </a:t>
            </a:r>
            <a:endParaRPr>
              <a:latin typeface="Lato"/>
              <a:ea typeface="Lato"/>
              <a:cs typeface="Lato"/>
              <a:sym typeface="Lato"/>
            </a:endParaRPr>
          </a:p>
        </p:txBody>
      </p:sp>
      <p:sp>
        <p:nvSpPr>
          <p:cNvPr id="322" name="Google Shape;322;p41"/>
          <p:cNvSpPr txBox="1"/>
          <p:nvPr/>
        </p:nvSpPr>
        <p:spPr>
          <a:xfrm>
            <a:off x="7028700" y="2520438"/>
            <a:ext cx="1006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Closeness</a:t>
            </a:r>
            <a:endParaRPr>
              <a:latin typeface="Lato"/>
              <a:ea typeface="Lato"/>
              <a:cs typeface="Lato"/>
              <a:sym typeface="Lato"/>
            </a:endParaRPr>
          </a:p>
        </p:txBody>
      </p:sp>
      <p:sp>
        <p:nvSpPr>
          <p:cNvPr id="323" name="Google Shape;323;p41"/>
          <p:cNvSpPr txBox="1"/>
          <p:nvPr/>
        </p:nvSpPr>
        <p:spPr>
          <a:xfrm>
            <a:off x="7075600" y="4751100"/>
            <a:ext cx="10773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Page Rank</a:t>
            </a:r>
            <a:endParaRPr>
              <a:latin typeface="Lato"/>
              <a:ea typeface="Lato"/>
              <a:cs typeface="Lato"/>
              <a:sym typeface="Lato"/>
            </a:endParaRPr>
          </a:p>
        </p:txBody>
      </p:sp>
      <p:sp>
        <p:nvSpPr>
          <p:cNvPr id="324" name="Google Shape;324;p41"/>
          <p:cNvSpPr txBox="1">
            <a:spLocks noGrp="1"/>
          </p:cNvSpPr>
          <p:nvPr>
            <p:ph type="ctrTitle"/>
          </p:nvPr>
        </p:nvSpPr>
        <p:spPr>
          <a:xfrm>
            <a:off x="-353325" y="-155775"/>
            <a:ext cx="9701400" cy="6762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2000"/>
              </a:spcBef>
              <a:spcAft>
                <a:spcPts val="600"/>
              </a:spcAft>
              <a:buNone/>
            </a:pPr>
            <a:r>
              <a:rPr lang="en" sz="1800"/>
              <a:t>Snapshot for People “in the List” by Role -- Earlier period: December 1998</a:t>
            </a:r>
            <a:endParaRPr sz="1800"/>
          </a:p>
        </p:txBody>
      </p:sp>
      <p:pic>
        <p:nvPicPr>
          <p:cNvPr id="325" name="Google Shape;325;p41"/>
          <p:cNvPicPr preferRelativeResize="0"/>
          <p:nvPr/>
        </p:nvPicPr>
        <p:blipFill>
          <a:blip r:embed="rId3">
            <a:alphaModFix/>
          </a:blip>
          <a:stretch>
            <a:fillRect/>
          </a:stretch>
        </p:blipFill>
        <p:spPr>
          <a:xfrm>
            <a:off x="181650" y="535825"/>
            <a:ext cx="2678772" cy="1984626"/>
          </a:xfrm>
          <a:prstGeom prst="rect">
            <a:avLst/>
          </a:prstGeom>
          <a:noFill/>
          <a:ln>
            <a:noFill/>
          </a:ln>
        </p:spPr>
      </p:pic>
      <p:pic>
        <p:nvPicPr>
          <p:cNvPr id="326" name="Google Shape;326;p41"/>
          <p:cNvPicPr preferRelativeResize="0"/>
          <p:nvPr/>
        </p:nvPicPr>
        <p:blipFill>
          <a:blip r:embed="rId4">
            <a:alphaModFix/>
          </a:blip>
          <a:stretch>
            <a:fillRect/>
          </a:stretch>
        </p:blipFill>
        <p:spPr>
          <a:xfrm>
            <a:off x="3031288" y="502475"/>
            <a:ext cx="2835228" cy="2051325"/>
          </a:xfrm>
          <a:prstGeom prst="rect">
            <a:avLst/>
          </a:prstGeom>
          <a:noFill/>
          <a:ln>
            <a:noFill/>
          </a:ln>
        </p:spPr>
      </p:pic>
      <p:pic>
        <p:nvPicPr>
          <p:cNvPr id="327" name="Google Shape;327;p41"/>
          <p:cNvPicPr preferRelativeResize="0"/>
          <p:nvPr/>
        </p:nvPicPr>
        <p:blipFill>
          <a:blip r:embed="rId5">
            <a:alphaModFix/>
          </a:blip>
          <a:stretch>
            <a:fillRect/>
          </a:stretch>
        </p:blipFill>
        <p:spPr>
          <a:xfrm>
            <a:off x="6037400" y="493500"/>
            <a:ext cx="2989399" cy="2069276"/>
          </a:xfrm>
          <a:prstGeom prst="rect">
            <a:avLst/>
          </a:prstGeom>
          <a:noFill/>
          <a:ln>
            <a:noFill/>
          </a:ln>
        </p:spPr>
      </p:pic>
      <p:pic>
        <p:nvPicPr>
          <p:cNvPr id="328" name="Google Shape;328;p41"/>
          <p:cNvPicPr preferRelativeResize="0"/>
          <p:nvPr/>
        </p:nvPicPr>
        <p:blipFill>
          <a:blip r:embed="rId6">
            <a:alphaModFix/>
          </a:blip>
          <a:stretch>
            <a:fillRect/>
          </a:stretch>
        </p:blipFill>
        <p:spPr>
          <a:xfrm>
            <a:off x="181650" y="2917400"/>
            <a:ext cx="2678772" cy="1892502"/>
          </a:xfrm>
          <a:prstGeom prst="rect">
            <a:avLst/>
          </a:prstGeom>
          <a:noFill/>
          <a:ln>
            <a:noFill/>
          </a:ln>
        </p:spPr>
      </p:pic>
      <p:pic>
        <p:nvPicPr>
          <p:cNvPr id="329" name="Google Shape;329;p41"/>
          <p:cNvPicPr preferRelativeResize="0"/>
          <p:nvPr/>
        </p:nvPicPr>
        <p:blipFill>
          <a:blip r:embed="rId7">
            <a:alphaModFix/>
          </a:blip>
          <a:stretch>
            <a:fillRect/>
          </a:stretch>
        </p:blipFill>
        <p:spPr>
          <a:xfrm>
            <a:off x="3057950" y="2917400"/>
            <a:ext cx="2878851" cy="1892502"/>
          </a:xfrm>
          <a:prstGeom prst="rect">
            <a:avLst/>
          </a:prstGeom>
          <a:noFill/>
          <a:ln>
            <a:noFill/>
          </a:ln>
        </p:spPr>
      </p:pic>
      <p:pic>
        <p:nvPicPr>
          <p:cNvPr id="330" name="Google Shape;330;p41"/>
          <p:cNvPicPr preferRelativeResize="0"/>
          <p:nvPr/>
        </p:nvPicPr>
        <p:blipFill>
          <a:blip r:embed="rId8">
            <a:alphaModFix/>
          </a:blip>
          <a:stretch>
            <a:fillRect/>
          </a:stretch>
        </p:blipFill>
        <p:spPr>
          <a:xfrm>
            <a:off x="6037375" y="2917388"/>
            <a:ext cx="2989399" cy="1892502"/>
          </a:xfrm>
          <a:prstGeom prst="rect">
            <a:avLst/>
          </a:prstGeom>
          <a:noFill/>
          <a:ln>
            <a:noFill/>
          </a:ln>
        </p:spPr>
      </p:pic>
      <p:sp>
        <p:nvSpPr>
          <p:cNvPr id="331" name="Google Shape;331;p41"/>
          <p:cNvSpPr txBox="1"/>
          <p:nvPr/>
        </p:nvSpPr>
        <p:spPr>
          <a:xfrm>
            <a:off x="3993975" y="2520450"/>
            <a:ext cx="11289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Out Degree</a:t>
            </a:r>
            <a:endParaRPr>
              <a:latin typeface="Lato"/>
              <a:ea typeface="Lato"/>
              <a:cs typeface="Lato"/>
              <a:sym typeface="Lato"/>
            </a:endParaRPr>
          </a:p>
        </p:txBody>
      </p:sp>
      <p:sp>
        <p:nvSpPr>
          <p:cNvPr id="332" name="Google Shape;332;p41"/>
          <p:cNvSpPr txBox="1"/>
          <p:nvPr/>
        </p:nvSpPr>
        <p:spPr>
          <a:xfrm>
            <a:off x="1017638" y="2473538"/>
            <a:ext cx="1006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In Degree</a:t>
            </a:r>
            <a:endParaRPr>
              <a:latin typeface="Lato"/>
              <a:ea typeface="Lato"/>
              <a:cs typeface="Lato"/>
              <a:sym typeface="Lato"/>
            </a:endParaRPr>
          </a:p>
        </p:txBody>
      </p:sp>
      <p:sp>
        <p:nvSpPr>
          <p:cNvPr id="333" name="Google Shape;333;p41"/>
          <p:cNvSpPr txBox="1"/>
          <p:nvPr/>
        </p:nvSpPr>
        <p:spPr>
          <a:xfrm>
            <a:off x="885338" y="4751100"/>
            <a:ext cx="12714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Betweenness</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5"/>
          <p:cNvPicPr preferRelativeResize="0"/>
          <p:nvPr/>
        </p:nvPicPr>
        <p:blipFill rotWithShape="1">
          <a:blip r:embed="rId3">
            <a:alphaModFix/>
          </a:blip>
          <a:srcRect l="66768" t="7680"/>
          <a:stretch/>
        </p:blipFill>
        <p:spPr>
          <a:xfrm>
            <a:off x="129825" y="104575"/>
            <a:ext cx="3695674" cy="4740049"/>
          </a:xfrm>
          <a:prstGeom prst="rect">
            <a:avLst/>
          </a:prstGeom>
          <a:noFill/>
          <a:ln>
            <a:noFill/>
          </a:ln>
        </p:spPr>
      </p:pic>
      <p:sp>
        <p:nvSpPr>
          <p:cNvPr id="100" name="Google Shape;100;p15"/>
          <p:cNvSpPr txBox="1"/>
          <p:nvPr/>
        </p:nvSpPr>
        <p:spPr>
          <a:xfrm>
            <a:off x="3754175" y="2453875"/>
            <a:ext cx="5239800" cy="21933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2000"/>
              </a:spcBef>
              <a:spcAft>
                <a:spcPts val="0"/>
              </a:spcAft>
              <a:buClr>
                <a:schemeClr val="dk2"/>
              </a:buClr>
              <a:buSzPts val="2000"/>
              <a:buFont typeface="Raleway"/>
              <a:buChar char="●"/>
            </a:pPr>
            <a:r>
              <a:rPr lang="en" sz="2000" b="1">
                <a:solidFill>
                  <a:schemeClr val="dk2"/>
                </a:solidFill>
                <a:latin typeface="Raleway"/>
                <a:ea typeface="Raleway"/>
                <a:cs typeface="Raleway"/>
                <a:sym typeface="Raleway"/>
              </a:rPr>
              <a:t>Corporate corruption and accounting fraud</a:t>
            </a:r>
            <a:endParaRPr sz="2000" b="1">
              <a:solidFill>
                <a:schemeClr val="dk2"/>
              </a:solidFill>
              <a:latin typeface="Raleway"/>
              <a:ea typeface="Raleway"/>
              <a:cs typeface="Raleway"/>
              <a:sym typeface="Raleway"/>
            </a:endParaRPr>
          </a:p>
          <a:p>
            <a:pPr marL="457200" lvl="0" indent="-355600" algn="l" rtl="0">
              <a:lnSpc>
                <a:spcPct val="115000"/>
              </a:lnSpc>
              <a:spcBef>
                <a:spcPts val="0"/>
              </a:spcBef>
              <a:spcAft>
                <a:spcPts val="0"/>
              </a:spcAft>
              <a:buClr>
                <a:schemeClr val="dk2"/>
              </a:buClr>
              <a:buSzPts val="2000"/>
              <a:buFont typeface="Raleway"/>
              <a:buChar char="●"/>
            </a:pPr>
            <a:r>
              <a:rPr lang="en" sz="2000" b="1">
                <a:solidFill>
                  <a:schemeClr val="dk2"/>
                </a:solidFill>
                <a:latin typeface="Raleway"/>
                <a:ea typeface="Raleway"/>
                <a:cs typeface="Raleway"/>
                <a:sym typeface="Raleway"/>
              </a:rPr>
              <a:t>Nearly 100,000 people lose their jobs </a:t>
            </a:r>
            <a:endParaRPr sz="2000" b="1">
              <a:solidFill>
                <a:schemeClr val="dk2"/>
              </a:solidFill>
              <a:latin typeface="Raleway"/>
              <a:ea typeface="Raleway"/>
              <a:cs typeface="Raleway"/>
              <a:sym typeface="Raleway"/>
            </a:endParaRPr>
          </a:p>
          <a:p>
            <a:pPr marL="457200" lvl="0" indent="-355600" algn="l" rtl="0">
              <a:lnSpc>
                <a:spcPct val="115000"/>
              </a:lnSpc>
              <a:spcBef>
                <a:spcPts val="0"/>
              </a:spcBef>
              <a:spcAft>
                <a:spcPts val="0"/>
              </a:spcAft>
              <a:buClr>
                <a:schemeClr val="dk2"/>
              </a:buClr>
              <a:buSzPts val="2000"/>
              <a:buFont typeface="Raleway"/>
              <a:buChar char="●"/>
            </a:pPr>
            <a:r>
              <a:rPr lang="en" sz="2000" b="1">
                <a:solidFill>
                  <a:schemeClr val="dk2"/>
                </a:solidFill>
                <a:latin typeface="Raleway"/>
                <a:ea typeface="Raleway"/>
                <a:cs typeface="Raleway"/>
                <a:sym typeface="Raleway"/>
              </a:rPr>
              <a:t>CEO was sentenced to prison</a:t>
            </a:r>
            <a:endParaRPr sz="2000" b="1">
              <a:solidFill>
                <a:schemeClr val="dk2"/>
              </a:solidFill>
              <a:latin typeface="Raleway"/>
              <a:ea typeface="Raleway"/>
              <a:cs typeface="Raleway"/>
              <a:sym typeface="Raleway"/>
            </a:endParaRPr>
          </a:p>
        </p:txBody>
      </p:sp>
      <p:pic>
        <p:nvPicPr>
          <p:cNvPr id="101" name="Google Shape;101;p15"/>
          <p:cNvPicPr preferRelativeResize="0"/>
          <p:nvPr/>
        </p:nvPicPr>
        <p:blipFill>
          <a:blip r:embed="rId4">
            <a:alphaModFix/>
          </a:blip>
          <a:stretch>
            <a:fillRect/>
          </a:stretch>
        </p:blipFill>
        <p:spPr>
          <a:xfrm>
            <a:off x="1865952" y="215100"/>
            <a:ext cx="1841680" cy="2453075"/>
          </a:xfrm>
          <a:prstGeom prst="rect">
            <a:avLst/>
          </a:prstGeom>
          <a:noFill/>
          <a:ln>
            <a:noFill/>
          </a:ln>
        </p:spPr>
      </p:pic>
      <p:pic>
        <p:nvPicPr>
          <p:cNvPr id="102" name="Google Shape;102;p15"/>
          <p:cNvPicPr preferRelativeResize="0"/>
          <p:nvPr/>
        </p:nvPicPr>
        <p:blipFill>
          <a:blip r:embed="rId5">
            <a:alphaModFix/>
          </a:blip>
          <a:stretch>
            <a:fillRect/>
          </a:stretch>
        </p:blipFill>
        <p:spPr>
          <a:xfrm>
            <a:off x="4007650" y="558000"/>
            <a:ext cx="4886199" cy="1953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ctrTitle"/>
          </p:nvPr>
        </p:nvSpPr>
        <p:spPr>
          <a:xfrm>
            <a:off x="76200" y="421200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HAPPENED?</a:t>
            </a:r>
            <a:endParaRPr/>
          </a:p>
        </p:txBody>
      </p:sp>
      <p:pic>
        <p:nvPicPr>
          <p:cNvPr id="108" name="Google Shape;108;p16"/>
          <p:cNvPicPr preferRelativeResize="0"/>
          <p:nvPr/>
        </p:nvPicPr>
        <p:blipFill>
          <a:blip r:embed="rId3">
            <a:alphaModFix/>
          </a:blip>
          <a:stretch>
            <a:fillRect/>
          </a:stretch>
        </p:blipFill>
        <p:spPr>
          <a:xfrm>
            <a:off x="1838750" y="846525"/>
            <a:ext cx="5434360" cy="3213075"/>
          </a:xfrm>
          <a:prstGeom prst="rect">
            <a:avLst/>
          </a:prstGeom>
          <a:noFill/>
          <a:ln>
            <a:noFill/>
          </a:ln>
        </p:spPr>
      </p:pic>
      <p:pic>
        <p:nvPicPr>
          <p:cNvPr id="109" name="Google Shape;109;p16"/>
          <p:cNvPicPr preferRelativeResize="0"/>
          <p:nvPr/>
        </p:nvPicPr>
        <p:blipFill>
          <a:blip r:embed="rId4">
            <a:alphaModFix/>
          </a:blip>
          <a:stretch>
            <a:fillRect/>
          </a:stretch>
        </p:blipFill>
        <p:spPr>
          <a:xfrm>
            <a:off x="115500" y="47000"/>
            <a:ext cx="1929767" cy="2655500"/>
          </a:xfrm>
          <a:prstGeom prst="rect">
            <a:avLst/>
          </a:prstGeom>
          <a:noFill/>
          <a:ln>
            <a:noFill/>
          </a:ln>
        </p:spPr>
      </p:pic>
      <p:pic>
        <p:nvPicPr>
          <p:cNvPr id="110" name="Google Shape;110;p16"/>
          <p:cNvPicPr preferRelativeResize="0"/>
          <p:nvPr/>
        </p:nvPicPr>
        <p:blipFill>
          <a:blip r:embed="rId5">
            <a:alphaModFix/>
          </a:blip>
          <a:stretch>
            <a:fillRect/>
          </a:stretch>
        </p:blipFill>
        <p:spPr>
          <a:xfrm>
            <a:off x="7018724" y="2323674"/>
            <a:ext cx="1993650" cy="265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727950" y="1497425"/>
            <a:ext cx="7688100" cy="23628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1200"/>
              </a:spcBef>
              <a:spcAft>
                <a:spcPts val="0"/>
              </a:spcAft>
              <a:buClr>
                <a:srgbClr val="000000"/>
              </a:buClr>
              <a:buSzPts val="2000"/>
              <a:buChar char="●"/>
            </a:pPr>
            <a:r>
              <a:rPr lang="en" sz="2000">
                <a:solidFill>
                  <a:srgbClr val="000000"/>
                </a:solidFill>
              </a:rPr>
              <a:t>Is there any indication of collapse of Enron beforehand? </a:t>
            </a:r>
            <a:endParaRPr sz="2000">
              <a:solidFill>
                <a:srgbClr val="000000"/>
              </a:solidFill>
            </a:endParaRPr>
          </a:p>
          <a:p>
            <a:pPr marL="457200" lvl="0" indent="-355600" algn="l" rtl="0">
              <a:lnSpc>
                <a:spcPct val="150000"/>
              </a:lnSpc>
              <a:spcBef>
                <a:spcPts val="0"/>
              </a:spcBef>
              <a:spcAft>
                <a:spcPts val="0"/>
              </a:spcAft>
              <a:buClr>
                <a:srgbClr val="000000"/>
              </a:buClr>
              <a:buSzPts val="2000"/>
              <a:buChar char="●"/>
            </a:pPr>
            <a:r>
              <a:rPr lang="en" sz="2000">
                <a:solidFill>
                  <a:srgbClr val="000000"/>
                </a:solidFill>
              </a:rPr>
              <a:t>What are some characteristics of this email network before and after the “crisis point” of Enron?</a:t>
            </a:r>
            <a:endParaRPr sz="2000">
              <a:solidFill>
                <a:srgbClr val="000000"/>
              </a:solidFill>
            </a:endParaRPr>
          </a:p>
          <a:p>
            <a:pPr marL="457200" lvl="0" indent="0" algn="l" rtl="0">
              <a:lnSpc>
                <a:spcPct val="150000"/>
              </a:lnSpc>
              <a:spcBef>
                <a:spcPts val="1200"/>
              </a:spcBef>
              <a:spcAft>
                <a:spcPts val="0"/>
              </a:spcAft>
              <a:buNone/>
            </a:pPr>
            <a:endParaRPr sz="2000">
              <a:solidFill>
                <a:srgbClr val="000000"/>
              </a:solidFill>
            </a:endParaRPr>
          </a:p>
          <a:p>
            <a:pPr marL="457200" lvl="0" indent="0" algn="l" rtl="0">
              <a:lnSpc>
                <a:spcPct val="150000"/>
              </a:lnSpc>
              <a:spcBef>
                <a:spcPts val="2000"/>
              </a:spcBef>
              <a:spcAft>
                <a:spcPts val="600"/>
              </a:spcAft>
              <a:buNone/>
            </a:pPr>
            <a:endParaRPr sz="2000"/>
          </a:p>
        </p:txBody>
      </p:sp>
      <p:sp>
        <p:nvSpPr>
          <p:cNvPr id="116" name="Google Shape;116;p17"/>
          <p:cNvSpPr txBox="1"/>
          <p:nvPr/>
        </p:nvSpPr>
        <p:spPr>
          <a:xfrm>
            <a:off x="342675" y="378725"/>
            <a:ext cx="6864300" cy="1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0"/>
              </a:spcAft>
              <a:buNone/>
            </a:pPr>
            <a:r>
              <a:rPr lang="en" sz="2400" b="1">
                <a:solidFill>
                  <a:schemeClr val="dk2"/>
                </a:solidFill>
                <a:latin typeface="Raleway"/>
                <a:ea typeface="Raleway"/>
                <a:cs typeface="Raleway"/>
                <a:sym typeface="Raleway"/>
              </a:rPr>
              <a:t>Research Question</a:t>
            </a:r>
            <a:endParaRPr sz="2400"/>
          </a:p>
          <a:p>
            <a:pPr marL="0" lvl="0" indent="0" algn="l" rtl="0">
              <a:lnSpc>
                <a:spcPct val="115000"/>
              </a:lnSpc>
              <a:spcBef>
                <a:spcPts val="2000"/>
              </a:spcBef>
              <a:spcAft>
                <a:spcPts val="600"/>
              </a:spcAft>
              <a:buNone/>
            </a:pPr>
            <a:endParaRPr sz="2400" b="1">
              <a:solidFill>
                <a:schemeClr val="dk2"/>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ctrTitle"/>
          </p:nvPr>
        </p:nvSpPr>
        <p:spPr>
          <a:xfrm>
            <a:off x="169500" y="1362075"/>
            <a:ext cx="8805000" cy="3675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sz="1800">
                <a:solidFill>
                  <a:srgbClr val="000000"/>
                </a:solidFill>
              </a:rPr>
              <a:t>500,000+ emails from 150 employees’ computers of the Enron Corporation, inspected for their possible misbehavior during the scandal, from October, 1998 to June, 2002.</a:t>
            </a:r>
            <a:endParaRPr sz="1800">
              <a:solidFill>
                <a:srgbClr val="000000"/>
              </a:solidFill>
            </a:endParaRPr>
          </a:p>
          <a:p>
            <a:pPr marL="914400" lvl="1" indent="-342900" algn="l" rtl="0">
              <a:lnSpc>
                <a:spcPct val="150000"/>
              </a:lnSpc>
              <a:spcBef>
                <a:spcPts val="0"/>
              </a:spcBef>
              <a:spcAft>
                <a:spcPts val="0"/>
              </a:spcAft>
              <a:buClr>
                <a:srgbClr val="000000"/>
              </a:buClr>
              <a:buSzPts val="1800"/>
              <a:buChar char="○"/>
            </a:pPr>
            <a:r>
              <a:rPr lang="en" sz="1800">
                <a:solidFill>
                  <a:srgbClr val="000000"/>
                </a:solidFill>
              </a:rPr>
              <a:t>280000+ “TO” types of email</a:t>
            </a:r>
            <a:endParaRPr sz="1800">
              <a:solidFill>
                <a:srgbClr val="000000"/>
              </a:solidFill>
            </a:endParaRPr>
          </a:p>
          <a:p>
            <a:pPr marL="914400" lvl="1" indent="-342900" algn="l" rtl="0">
              <a:lnSpc>
                <a:spcPct val="150000"/>
              </a:lnSpc>
              <a:spcBef>
                <a:spcPts val="0"/>
              </a:spcBef>
              <a:spcAft>
                <a:spcPts val="0"/>
              </a:spcAft>
              <a:buClr>
                <a:srgbClr val="000000"/>
              </a:buClr>
              <a:buSzPts val="1800"/>
              <a:buChar char="○"/>
            </a:pPr>
            <a:r>
              <a:rPr lang="en" sz="1800">
                <a:solidFill>
                  <a:srgbClr val="000000"/>
                </a:solidFill>
              </a:rPr>
              <a:t>47383 “CC” and “BCC” types of email respectively</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 sz="1800">
                <a:solidFill>
                  <a:srgbClr val="000000"/>
                </a:solidFill>
              </a:rPr>
              <a:t>It contains employee info data from about 150 users, mostly senior management of Enron → 10 types of “Status”(Roles) on this employee list</a:t>
            </a:r>
            <a:endParaRPr sz="1800">
              <a:solidFill>
                <a:srgbClr val="000000"/>
              </a:solidFill>
            </a:endParaRPr>
          </a:p>
          <a:p>
            <a:pPr marL="457200" lvl="0" indent="-355600" algn="l" rtl="0">
              <a:lnSpc>
                <a:spcPct val="150000"/>
              </a:lnSpc>
              <a:spcBef>
                <a:spcPts val="0"/>
              </a:spcBef>
              <a:spcAft>
                <a:spcPts val="0"/>
              </a:spcAft>
              <a:buClr>
                <a:srgbClr val="000000"/>
              </a:buClr>
              <a:buSzPts val="2000"/>
              <a:buFont typeface="Arial"/>
              <a:buChar char="●"/>
            </a:pPr>
            <a:r>
              <a:rPr lang="en" sz="1800">
                <a:solidFill>
                  <a:srgbClr val="000000"/>
                </a:solidFill>
              </a:rPr>
              <a:t>It constitutes the largest public domain database of real world company emails in the world.</a:t>
            </a:r>
            <a:endParaRPr sz="2000" b="0">
              <a:solidFill>
                <a:srgbClr val="000000"/>
              </a:solidFill>
              <a:latin typeface="Arial"/>
              <a:ea typeface="Arial"/>
              <a:cs typeface="Arial"/>
              <a:sym typeface="Arial"/>
            </a:endParaRPr>
          </a:p>
          <a:p>
            <a:pPr marL="457200" lvl="0" indent="0" algn="l" rtl="0">
              <a:lnSpc>
                <a:spcPct val="150000"/>
              </a:lnSpc>
              <a:spcBef>
                <a:spcPts val="2000"/>
              </a:spcBef>
              <a:spcAft>
                <a:spcPts val="600"/>
              </a:spcAft>
              <a:buNone/>
            </a:pPr>
            <a:endParaRPr sz="2000"/>
          </a:p>
        </p:txBody>
      </p:sp>
      <p:sp>
        <p:nvSpPr>
          <p:cNvPr id="122" name="Google Shape;122;p18"/>
          <p:cNvSpPr txBox="1"/>
          <p:nvPr/>
        </p:nvSpPr>
        <p:spPr>
          <a:xfrm>
            <a:off x="516700" y="369075"/>
            <a:ext cx="6864300" cy="1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en" sz="2400" b="1">
                <a:solidFill>
                  <a:schemeClr val="dk2"/>
                </a:solidFill>
                <a:latin typeface="Raleway"/>
                <a:ea typeface="Raleway"/>
                <a:cs typeface="Raleway"/>
                <a:sym typeface="Raleway"/>
              </a:rPr>
              <a:t>Data Description</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p:nvPr/>
        </p:nvSpPr>
        <p:spPr>
          <a:xfrm>
            <a:off x="1866675" y="2012400"/>
            <a:ext cx="6864300" cy="1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en" sz="4200" b="1">
                <a:solidFill>
                  <a:schemeClr val="dk2"/>
                </a:solidFill>
                <a:latin typeface="Raleway"/>
                <a:ea typeface="Raleway"/>
                <a:cs typeface="Raleway"/>
                <a:sym typeface="Raleway"/>
              </a:rPr>
              <a:t>Analysis and Insights</a:t>
            </a:r>
            <a:endParaRPr sz="4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ctrTitle"/>
          </p:nvPr>
        </p:nvSpPr>
        <p:spPr>
          <a:xfrm>
            <a:off x="85900" y="1331925"/>
            <a:ext cx="4896600" cy="3787500"/>
          </a:xfrm>
          <a:prstGeom prst="rect">
            <a:avLst/>
          </a:prstGeom>
          <a:noFill/>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SzPts val="2000"/>
              <a:buChar char="●"/>
            </a:pPr>
            <a:r>
              <a:rPr lang="en" sz="2000" u="sng"/>
              <a:t>July 1985</a:t>
            </a:r>
            <a:endParaRPr sz="2000" u="sng"/>
          </a:p>
          <a:p>
            <a:pPr marL="457200" lvl="0" indent="0" algn="l" rtl="0">
              <a:lnSpc>
                <a:spcPct val="100000"/>
              </a:lnSpc>
              <a:spcBef>
                <a:spcPts val="0"/>
              </a:spcBef>
              <a:spcAft>
                <a:spcPts val="0"/>
              </a:spcAft>
              <a:buNone/>
            </a:pPr>
            <a:r>
              <a:rPr lang="en" sz="2000"/>
              <a:t>Enron was formed</a:t>
            </a:r>
            <a:endParaRPr sz="2000"/>
          </a:p>
          <a:p>
            <a:pPr marL="457200" lvl="0" indent="-355600" algn="l" rtl="0">
              <a:lnSpc>
                <a:spcPct val="100000"/>
              </a:lnSpc>
              <a:spcBef>
                <a:spcPts val="0"/>
              </a:spcBef>
              <a:spcAft>
                <a:spcPts val="0"/>
              </a:spcAft>
              <a:buSzPts val="2000"/>
              <a:buChar char="●"/>
            </a:pPr>
            <a:r>
              <a:rPr lang="en" sz="2000" u="sng"/>
              <a:t>August 2000 - “Prime Day”</a:t>
            </a:r>
            <a:endParaRPr sz="2000" u="sng"/>
          </a:p>
          <a:p>
            <a:pPr marL="457200" lvl="0" indent="0" algn="l" rtl="0">
              <a:lnSpc>
                <a:spcPct val="100000"/>
              </a:lnSpc>
              <a:spcBef>
                <a:spcPts val="0"/>
              </a:spcBef>
              <a:spcAft>
                <a:spcPts val="0"/>
              </a:spcAft>
              <a:buNone/>
            </a:pPr>
            <a:r>
              <a:rPr lang="en" sz="2000"/>
              <a:t>Enron shares hit all-time high of $90.56</a:t>
            </a:r>
            <a:endParaRPr sz="2000"/>
          </a:p>
          <a:p>
            <a:pPr marL="457200" lvl="0" indent="-355600" algn="l" rtl="0">
              <a:lnSpc>
                <a:spcPct val="100000"/>
              </a:lnSpc>
              <a:spcBef>
                <a:spcPts val="0"/>
              </a:spcBef>
              <a:spcAft>
                <a:spcPts val="0"/>
              </a:spcAft>
              <a:buSzPts val="2000"/>
              <a:buChar char="●"/>
            </a:pPr>
            <a:r>
              <a:rPr lang="en" sz="2000" u="sng"/>
              <a:t>October 2001 - “Crisis Point”</a:t>
            </a:r>
            <a:endParaRPr sz="2000" u="sng"/>
          </a:p>
          <a:p>
            <a:pPr marL="457200" lvl="0" indent="0" algn="l" rtl="0">
              <a:lnSpc>
                <a:spcPct val="100000"/>
              </a:lnSpc>
              <a:spcBef>
                <a:spcPts val="0"/>
              </a:spcBef>
              <a:spcAft>
                <a:spcPts val="0"/>
              </a:spcAft>
              <a:buNone/>
            </a:pPr>
            <a:r>
              <a:rPr lang="en" sz="2000"/>
              <a:t>Enron reports a $618m loss and $1.2b reduction in shareholder equity</a:t>
            </a:r>
            <a:endParaRPr sz="2000"/>
          </a:p>
          <a:p>
            <a:pPr marL="457200" lvl="0" indent="-355600" algn="l" rtl="0">
              <a:lnSpc>
                <a:spcPct val="100000"/>
              </a:lnSpc>
              <a:spcBef>
                <a:spcPts val="0"/>
              </a:spcBef>
              <a:spcAft>
                <a:spcPts val="0"/>
              </a:spcAft>
              <a:buSzPts val="2000"/>
              <a:buChar char="●"/>
            </a:pPr>
            <a:r>
              <a:rPr lang="en" sz="2000" u="sng"/>
              <a:t>December 2001</a:t>
            </a:r>
            <a:endParaRPr sz="2000" u="sng"/>
          </a:p>
          <a:p>
            <a:pPr marL="457200" lvl="0" indent="0" algn="l" rtl="0">
              <a:lnSpc>
                <a:spcPct val="100000"/>
              </a:lnSpc>
              <a:spcBef>
                <a:spcPts val="0"/>
              </a:spcBef>
              <a:spcAft>
                <a:spcPts val="0"/>
              </a:spcAft>
              <a:buNone/>
            </a:pPr>
            <a:r>
              <a:rPr lang="en" sz="2000"/>
              <a:t>Enron filed for bankruptcy</a:t>
            </a:r>
            <a:endParaRPr sz="2000"/>
          </a:p>
          <a:p>
            <a:pPr marL="457200" lvl="0" indent="0" algn="l" rtl="0">
              <a:lnSpc>
                <a:spcPct val="100000"/>
              </a:lnSpc>
              <a:spcBef>
                <a:spcPts val="0"/>
              </a:spcBef>
              <a:spcAft>
                <a:spcPts val="0"/>
              </a:spcAft>
              <a:buNone/>
            </a:pPr>
            <a:endParaRPr sz="2000"/>
          </a:p>
        </p:txBody>
      </p:sp>
      <p:pic>
        <p:nvPicPr>
          <p:cNvPr id="133" name="Google Shape;133;p20"/>
          <p:cNvPicPr preferRelativeResize="0"/>
          <p:nvPr/>
        </p:nvPicPr>
        <p:blipFill>
          <a:blip r:embed="rId3">
            <a:alphaModFix/>
          </a:blip>
          <a:stretch>
            <a:fillRect/>
          </a:stretch>
        </p:blipFill>
        <p:spPr>
          <a:xfrm>
            <a:off x="4907250" y="1670600"/>
            <a:ext cx="4032800" cy="2970800"/>
          </a:xfrm>
          <a:prstGeom prst="rect">
            <a:avLst/>
          </a:prstGeom>
          <a:noFill/>
          <a:ln>
            <a:noFill/>
          </a:ln>
        </p:spPr>
      </p:pic>
      <p:sp>
        <p:nvSpPr>
          <p:cNvPr id="134" name="Google Shape;134;p20"/>
          <p:cNvSpPr txBox="1"/>
          <p:nvPr/>
        </p:nvSpPr>
        <p:spPr>
          <a:xfrm>
            <a:off x="342675" y="378725"/>
            <a:ext cx="6864300" cy="111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en" sz="2400" b="1">
                <a:solidFill>
                  <a:schemeClr val="dk2"/>
                </a:solidFill>
                <a:latin typeface="Raleway"/>
                <a:ea typeface="Raleway"/>
                <a:cs typeface="Raleway"/>
                <a:sym typeface="Raleway"/>
              </a:rPr>
              <a:t>Recall the History: Key Timeline</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ctrTitle"/>
          </p:nvPr>
        </p:nvSpPr>
        <p:spPr>
          <a:xfrm>
            <a:off x="0" y="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2000 Q3</a:t>
            </a:r>
            <a:endParaRPr/>
          </a:p>
        </p:txBody>
      </p:sp>
      <p:pic>
        <p:nvPicPr>
          <p:cNvPr id="140" name="Google Shape;140;p21"/>
          <p:cNvPicPr preferRelativeResize="0"/>
          <p:nvPr/>
        </p:nvPicPr>
        <p:blipFill>
          <a:blip r:embed="rId3">
            <a:alphaModFix/>
          </a:blip>
          <a:stretch>
            <a:fillRect/>
          </a:stretch>
        </p:blipFill>
        <p:spPr>
          <a:xfrm>
            <a:off x="2250650" y="0"/>
            <a:ext cx="6893349" cy="5143500"/>
          </a:xfrm>
          <a:prstGeom prst="rect">
            <a:avLst/>
          </a:prstGeom>
          <a:noFill/>
          <a:ln>
            <a:noFill/>
          </a:ln>
        </p:spPr>
      </p:pic>
      <p:sp>
        <p:nvSpPr>
          <p:cNvPr id="141" name="Google Shape;141;p21"/>
          <p:cNvSpPr/>
          <p:nvPr/>
        </p:nvSpPr>
        <p:spPr>
          <a:xfrm>
            <a:off x="6016675" y="3473600"/>
            <a:ext cx="2667000" cy="175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6016675" y="3845800"/>
            <a:ext cx="2667000" cy="175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1196</Words>
  <Application>Microsoft Macintosh PowerPoint</Application>
  <PresentationFormat>On-screen Show (16:9)</PresentationFormat>
  <Paragraphs>121</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Raleway</vt:lpstr>
      <vt:lpstr>Arial</vt:lpstr>
      <vt:lpstr>Lato</vt:lpstr>
      <vt:lpstr>Streamline</vt:lpstr>
      <vt:lpstr>Fei Hou, Susie Bai, Sidi Liu</vt:lpstr>
      <vt:lpstr>PowerPoint Presentation</vt:lpstr>
      <vt:lpstr>PowerPoint Presentation</vt:lpstr>
      <vt:lpstr>WHAT HAPPENED?</vt:lpstr>
      <vt:lpstr>Is there any indication of collapse of Enron beforehand?  What are some characteristics of this email network before and after the “crisis point” of Enron?  </vt:lpstr>
      <vt:lpstr>500,000+ emails from 150 employees’ computers of the Enron Corporation, inspected for their possible misbehavior during the scandal, from October, 1998 to June, 2002. 280000+ “TO” types of email 47383 “CC” and “BCC” types of email respectively It contains employee info data from about 150 users, mostly senior management of Enron → 10 types of “Status”(Roles) on this employee list It constitutes the largest public domain database of real world company emails in the world. </vt:lpstr>
      <vt:lpstr>PowerPoint Presentation</vt:lpstr>
      <vt:lpstr>July 1985 Enron was formed August 2000 - “Prime Day” Enron shares hit all-time high of $90.56 October 2001 - “Crisis Point” Enron reports a $618m loss and $1.2b reduction in shareholder equity December 2001 Enron filed for bankruptcy </vt:lpstr>
      <vt:lpstr>2000 Q3</vt:lpstr>
      <vt:lpstr>2000 Q4</vt:lpstr>
      <vt:lpstr>2001 Q3</vt:lpstr>
      <vt:lpstr>2001 Q4</vt:lpstr>
      <vt:lpstr>Before the crisis</vt:lpstr>
      <vt:lpstr>Descriptive Analysis for People “in the List” -- Average Betweenness</vt:lpstr>
      <vt:lpstr>Descriptive Analysis for People “in the List” -- Average Degree &amp; Betweenness</vt:lpstr>
      <vt:lpstr>Descriptive Analysis for People “in the List” -- Average Eigenvector Centrality</vt:lpstr>
      <vt:lpstr>Descriptive Analysis for People “in the List” -- Average Closeness, Page Rank &amp; Eigenvector Centrality</vt:lpstr>
      <vt:lpstr>Snapshot for People “in the List” by Role -- “Prime Days”: July 2000</vt:lpstr>
      <vt:lpstr>Snapshot for People “in the List” by Role -- Crisis “in the air”: September 2001</vt:lpstr>
      <vt:lpstr>Snapshot for People “in the List” by Role -- After Bankruptcy: January 2002</vt:lpstr>
      <vt:lpstr>Interesting Findings</vt:lpstr>
      <vt:lpstr>Less email - People have changed to other form of communication (e.g. face-to-face)  More isolation - People want to keep a lower profile  More BCC - People do not want their email recipients to see each other (send out ‘secret emails’)</vt:lpstr>
      <vt:lpstr>Does network analysis help us to figure out who are the origins of wrongdoing in the company? Highlight and track the key players in the visualized network, and dig deeper into analysis of their data Regression method to dig deep into the data Analyse the content of emails </vt:lpstr>
      <vt:lpstr>Q &amp; A</vt:lpstr>
      <vt:lpstr>PowerPoint Presentation</vt:lpstr>
      <vt:lpstr>PowerPoint Presentation</vt:lpstr>
      <vt:lpstr>PowerPoint Presentation</vt:lpstr>
      <vt:lpstr>Corporate corruption and accounting fraud America's seventh largest company in 2001 Bankruptcy of Enron and dissolution of Arthur Andersen - nearly 100,000 people lose their jobs  Enron CEO Jeff Skilling was sentenced to 24 years;         CFO Andrew Fastow was sentenced to 6 years;           Founder and former CEO Kenneth Lay died before serving time</vt:lpstr>
      <vt:lpstr>Snapshot for People “in the List” by Role -- Earlier period: December 1998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Fei Hou, Susie Bai, Sidi Liu</dc:title>
  <cp:lastModifiedBy>Bai, Susie</cp:lastModifiedBy>
  <cp:revision>2</cp:revision>
  <dcterms:modified xsi:type="dcterms:W3CDTF">2020-08-10T05:44:06Z</dcterms:modified>
</cp:coreProperties>
</file>